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03" r:id="rId2"/>
    <p:sldId id="435" r:id="rId3"/>
    <p:sldId id="801" r:id="rId4"/>
    <p:sldId id="778" r:id="rId5"/>
    <p:sldId id="443" r:id="rId6"/>
    <p:sldId id="797" r:id="rId7"/>
    <p:sldId id="796" r:id="rId8"/>
    <p:sldId id="798" r:id="rId9"/>
    <p:sldId id="805" r:id="rId10"/>
    <p:sldId id="804" r:id="rId11"/>
    <p:sldId id="800" r:id="rId12"/>
    <p:sldId id="806" r:id="rId13"/>
    <p:sldId id="799"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yding Olsson" initials="JRO" lastIdx="1" clrIdx="0">
    <p:extLst>
      <p:ext uri="{19B8F6BF-5375-455C-9EA6-DF929625EA0E}">
        <p15:presenceInfo xmlns:p15="http://schemas.microsoft.com/office/powerpoint/2012/main" userId="7e2eefef43564f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86" d="100"/>
          <a:sy n="86" d="100"/>
        </p:scale>
        <p:origin x="331" y="53"/>
      </p:cViewPr>
      <p:guideLst/>
    </p:cSldViewPr>
  </p:slideViewPr>
  <p:notesTextViewPr>
    <p:cViewPr>
      <p:scale>
        <a:sx n="1" d="1"/>
        <a:sy n="1" d="1"/>
      </p:scale>
      <p:origin x="0" y="0"/>
    </p:cViewPr>
  </p:notesTextViewPr>
  <p:sorterViewPr>
    <p:cViewPr varScale="1">
      <p:scale>
        <a:sx n="100" d="100"/>
        <a:sy n="100" d="100"/>
      </p:scale>
      <p:origin x="0" y="-10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2T17:48:49.839" idx="1">
    <p:pos x="7318" y="-34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D59EA-E278-4C60-9044-80AC564BEA8A}" type="datetimeFigureOut">
              <a:rPr lang="da-DK" smtClean="0"/>
              <a:t>27-02-2020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41C96-9266-4032-828F-9ECB96B323A2}" type="slidenum">
              <a:rPr lang="da-DK" smtClean="0"/>
              <a:t>‹nr.›</a:t>
            </a:fld>
            <a:endParaRPr lang="da-DK"/>
          </a:p>
        </p:txBody>
      </p:sp>
    </p:spTree>
    <p:extLst>
      <p:ext uri="{BB962C8B-B14F-4D97-AF65-F5344CB8AC3E}">
        <p14:creationId xmlns:p14="http://schemas.microsoft.com/office/powerpoint/2010/main" val="321876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FEC29764-6A4A-4EBB-961F-6DDA89D5C3B5}" type="datetimeFigureOut">
              <a:rPr lang="da-DK" smtClean="0"/>
              <a:t>27-02-2020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70677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EC29764-6A4A-4EBB-961F-6DDA89D5C3B5}" type="datetimeFigureOut">
              <a:rPr lang="da-DK" smtClean="0"/>
              <a:t>27-02-2020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428248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EC29764-6A4A-4EBB-961F-6DDA89D5C3B5}" type="datetimeFigureOut">
              <a:rPr lang="da-DK" smtClean="0"/>
              <a:t>27-02-2020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203636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EC29764-6A4A-4EBB-961F-6DDA89D5C3B5}" type="datetimeFigureOut">
              <a:rPr lang="da-DK" smtClean="0"/>
              <a:t>27-02-2020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30535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FEC29764-6A4A-4EBB-961F-6DDA89D5C3B5}" type="datetimeFigureOut">
              <a:rPr lang="da-DK" smtClean="0"/>
              <a:t>27-02-2020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423338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EC29764-6A4A-4EBB-961F-6DDA89D5C3B5}" type="datetimeFigureOut">
              <a:rPr lang="da-DK" smtClean="0"/>
              <a:t>27-02-2020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419342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EC29764-6A4A-4EBB-961F-6DDA89D5C3B5}" type="datetimeFigureOut">
              <a:rPr lang="da-DK" smtClean="0"/>
              <a:t>27-02-2020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75355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EC29764-6A4A-4EBB-961F-6DDA89D5C3B5}" type="datetimeFigureOut">
              <a:rPr lang="da-DK" smtClean="0"/>
              <a:t>27-02-2020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23305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EC29764-6A4A-4EBB-961F-6DDA89D5C3B5}" type="datetimeFigureOut">
              <a:rPr lang="da-DK" smtClean="0"/>
              <a:t>27-02-2020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34160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FEC29764-6A4A-4EBB-961F-6DDA89D5C3B5}" type="datetimeFigureOut">
              <a:rPr lang="da-DK" smtClean="0"/>
              <a:t>27-02-2020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284937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FEC29764-6A4A-4EBB-961F-6DDA89D5C3B5}" type="datetimeFigureOut">
              <a:rPr lang="da-DK" smtClean="0"/>
              <a:t>27-02-2020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39DF89A-0C6E-4E82-8D10-37796741968D}" type="slidenum">
              <a:rPr lang="da-DK" smtClean="0"/>
              <a:t>‹nr.›</a:t>
            </a:fld>
            <a:endParaRPr lang="da-DK"/>
          </a:p>
        </p:txBody>
      </p:sp>
    </p:spTree>
    <p:extLst>
      <p:ext uri="{BB962C8B-B14F-4D97-AF65-F5344CB8AC3E}">
        <p14:creationId xmlns:p14="http://schemas.microsoft.com/office/powerpoint/2010/main" val="285285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9764-6A4A-4EBB-961F-6DDA89D5C3B5}" type="datetimeFigureOut">
              <a:rPr lang="da-DK" smtClean="0"/>
              <a:t>27-02-2020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F89A-0C6E-4E82-8D10-37796741968D}" type="slidenum">
              <a:rPr lang="da-DK" smtClean="0"/>
              <a:t>‹nr.›</a:t>
            </a:fld>
            <a:endParaRPr lang="da-DK"/>
          </a:p>
        </p:txBody>
      </p:sp>
    </p:spTree>
    <p:extLst>
      <p:ext uri="{BB962C8B-B14F-4D97-AF65-F5344CB8AC3E}">
        <p14:creationId xmlns:p14="http://schemas.microsoft.com/office/powerpoint/2010/main" val="425055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www.actee.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info@acte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E0B6469-48E0-478E-994D-437E8BB53C97}"/>
              </a:ext>
            </a:extLst>
          </p:cNvPr>
          <p:cNvSpPr>
            <a:spLocks noGrp="1"/>
          </p:cNvSpPr>
          <p:nvPr>
            <p:ph idx="1"/>
          </p:nvPr>
        </p:nvSpPr>
        <p:spPr>
          <a:xfrm>
            <a:off x="5737410" y="2322545"/>
            <a:ext cx="4977450" cy="2859322"/>
          </a:xfrm>
        </p:spPr>
        <p:txBody>
          <a:bodyPr>
            <a:normAutofit fontScale="92500" lnSpcReduction="10000"/>
          </a:bodyPr>
          <a:lstStyle/>
          <a:p>
            <a:pPr marL="0" indent="0">
              <a:buNone/>
            </a:pPr>
            <a:r>
              <a:rPr lang="en-US" sz="1800" b="1" dirty="0">
                <a:solidFill>
                  <a:srgbClr val="002060"/>
                </a:solidFill>
                <a:latin typeface="Arial" panose="020B0604020202020204" pitchFamily="34" charset="0"/>
                <a:cs typeface="Arial" panose="020B0604020202020204" pitchFamily="34" charset="0"/>
              </a:rPr>
              <a:t>We have joined forces:</a:t>
            </a:r>
          </a:p>
          <a:p>
            <a:pPr marL="0" indent="0">
              <a:buNone/>
            </a:pPr>
            <a:r>
              <a:rPr lang="en-US" sz="1800" dirty="0" err="1">
                <a:solidFill>
                  <a:srgbClr val="002060"/>
                </a:solidFill>
                <a:latin typeface="Arial" panose="020B0604020202020204" pitchFamily="34" charset="0"/>
                <a:cs typeface="Arial" panose="020B0604020202020204" pitchFamily="34" charset="0"/>
              </a:rPr>
              <a:t>Actee</a:t>
            </a:r>
            <a:r>
              <a:rPr lang="en-US" sz="1800" dirty="0">
                <a:solidFill>
                  <a:srgbClr val="002060"/>
                </a:solidFill>
                <a:latin typeface="Arial" panose="020B0604020202020204" pitchFamily="34" charset="0"/>
                <a:cs typeface="Arial" panose="020B0604020202020204" pitchFamily="34" charset="0"/>
              </a:rPr>
              <a:t> has been developing learning games in leadership, communication and change management for several years. The games are sold in 30 countries and have 250,000 users worldwide</a:t>
            </a:r>
            <a:endParaRPr lang="da-DK" sz="1800" dirty="0">
              <a:solidFill>
                <a:srgbClr val="002060"/>
              </a:solidFill>
              <a:latin typeface="Arial" panose="020B0604020202020204" pitchFamily="34" charset="0"/>
              <a:cs typeface="Arial" panose="020B0604020202020204" pitchFamily="34" charset="0"/>
            </a:endParaRPr>
          </a:p>
          <a:p>
            <a:pPr marL="0" indent="0">
              <a:buNone/>
            </a:pPr>
            <a:r>
              <a:rPr lang="en-US" sz="1800" dirty="0" err="1">
                <a:solidFill>
                  <a:srgbClr val="002060"/>
                </a:solidFill>
                <a:latin typeface="Arial" panose="020B0604020202020204" pitchFamily="34" charset="0"/>
                <a:cs typeface="Arial" panose="020B0604020202020204" pitchFamily="34" charset="0"/>
              </a:rPr>
              <a:t>airbornleadership</a:t>
            </a:r>
            <a:r>
              <a:rPr lang="en-US" sz="1800" dirty="0">
                <a:solidFill>
                  <a:srgbClr val="002060"/>
                </a:solidFill>
                <a:latin typeface="Arial" panose="020B0604020202020204" pitchFamily="34" charset="0"/>
                <a:cs typeface="Arial" panose="020B0604020202020204" pitchFamily="34" charset="0"/>
              </a:rPr>
              <a:t> is based on 30 years of project management experience. This knowledge exists, among other things in our e-learning and the books: Power in Projects, Programs and Portfolio, Project leadership - impact on time and Half Double.</a:t>
            </a:r>
            <a:endParaRPr lang="da-DK" sz="1800" dirty="0">
              <a:solidFill>
                <a:srgbClr val="002060"/>
              </a:solidFill>
              <a:latin typeface="Arial" panose="020B0604020202020204" pitchFamily="34" charset="0"/>
              <a:cs typeface="Arial" panose="020B0604020202020204" pitchFamily="34" charset="0"/>
            </a:endParaRPr>
          </a:p>
          <a:p>
            <a:pPr marL="0" indent="0">
              <a:buNone/>
            </a:pPr>
            <a:endParaRPr lang="da-DK" sz="1800" dirty="0">
              <a:solidFill>
                <a:srgbClr val="002060"/>
              </a:solidFill>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C5A95188-0FB7-4DD6-A9F3-B6FC1E67048D}"/>
              </a:ext>
            </a:extLst>
          </p:cNvPr>
          <p:cNvPicPr>
            <a:picLocks noChangeAspect="1"/>
          </p:cNvPicPr>
          <p:nvPr/>
        </p:nvPicPr>
        <p:blipFill rotWithShape="1">
          <a:blip r:embed="rId2"/>
          <a:srcRect l="6479" r="6950"/>
          <a:stretch/>
        </p:blipFill>
        <p:spPr>
          <a:xfrm>
            <a:off x="1550893" y="2377786"/>
            <a:ext cx="4132729" cy="2685209"/>
          </a:xfrm>
          <a:prstGeom prst="rect">
            <a:avLst/>
          </a:prstGeom>
        </p:spPr>
      </p:pic>
      <p:sp>
        <p:nvSpPr>
          <p:cNvPr id="6" name="Rektangel 5">
            <a:extLst>
              <a:ext uri="{FF2B5EF4-FFF2-40B4-BE49-F238E27FC236}">
                <a16:creationId xmlns:a16="http://schemas.microsoft.com/office/drawing/2014/main" id="{48218595-1FC4-4ECA-BC6B-56CC584A71D1}"/>
              </a:ext>
            </a:extLst>
          </p:cNvPr>
          <p:cNvSpPr/>
          <p:nvPr/>
        </p:nvSpPr>
        <p:spPr>
          <a:xfrm>
            <a:off x="1445722" y="663772"/>
            <a:ext cx="9908077" cy="1077218"/>
          </a:xfrm>
          <a:prstGeom prst="rect">
            <a:avLst/>
          </a:prstGeom>
        </p:spPr>
        <p:txBody>
          <a:bodyPr wrap="square">
            <a:spAutoFit/>
          </a:bodyPr>
          <a:lstStyle/>
          <a:p>
            <a:r>
              <a:rPr lang="en-US" sz="3200" b="1" dirty="0">
                <a:solidFill>
                  <a:srgbClr val="002060"/>
                </a:solidFill>
                <a:latin typeface="Arial" panose="020B0604020202020204" pitchFamily="34" charset="0"/>
                <a:cs typeface="Arial" panose="020B0604020202020204" pitchFamily="34" charset="0"/>
              </a:rPr>
              <a:t>Go Green - a new PC project management game</a:t>
            </a:r>
          </a:p>
          <a:p>
            <a:r>
              <a:rPr lang="en-US" sz="3200" b="1" dirty="0">
                <a:solidFill>
                  <a:srgbClr val="002060"/>
                </a:solidFill>
                <a:latin typeface="Arial" panose="020B0604020202020204" pitchFamily="34" charset="0"/>
                <a:cs typeface="Arial" panose="020B0604020202020204" pitchFamily="34" charset="0"/>
              </a:rPr>
              <a:t>focusing on impact and stakeholder management</a:t>
            </a:r>
            <a:endParaRPr lang="da-DK" sz="3200" b="1" dirty="0">
              <a:solidFill>
                <a:srgbClr val="002060"/>
              </a:solidFill>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F8371C9B-2581-4FDB-AE34-120B8AB57D58}"/>
              </a:ext>
            </a:extLst>
          </p:cNvPr>
          <p:cNvSpPr/>
          <p:nvPr/>
        </p:nvSpPr>
        <p:spPr>
          <a:xfrm>
            <a:off x="1445721" y="5335079"/>
            <a:ext cx="9908077" cy="369332"/>
          </a:xfrm>
          <a:prstGeom prst="rect">
            <a:avLst/>
          </a:prstGeom>
        </p:spPr>
        <p:txBody>
          <a:bodyPr wrap="square">
            <a:spAutoFit/>
          </a:bodyPr>
          <a:lstStyle/>
          <a:p>
            <a:r>
              <a:rPr lang="en-US" b="1" dirty="0">
                <a:solidFill>
                  <a:schemeClr val="accent1">
                    <a:lumMod val="50000"/>
                  </a:schemeClr>
                </a:solidFill>
                <a:latin typeface="Arial" panose="020B0604020202020204" pitchFamily="34" charset="0"/>
                <a:cs typeface="Arial" panose="020B0604020202020204" pitchFamily="34" charset="0"/>
              </a:rPr>
              <a:t>See this short description of the game's professional content and structure</a:t>
            </a:r>
            <a:endParaRPr lang="da-DK" b="1" dirty="0">
              <a:solidFill>
                <a:schemeClr val="accent1">
                  <a:lumMod val="50000"/>
                </a:schemeClr>
              </a:solidFill>
              <a:latin typeface="Arial" panose="020B0604020202020204" pitchFamily="34" charset="0"/>
              <a:cs typeface="Arial" panose="020B0604020202020204" pitchFamily="34" charset="0"/>
            </a:endParaRPr>
          </a:p>
        </p:txBody>
      </p:sp>
      <p:grpSp>
        <p:nvGrpSpPr>
          <p:cNvPr id="8" name="Gruppe 7">
            <a:extLst>
              <a:ext uri="{FF2B5EF4-FFF2-40B4-BE49-F238E27FC236}">
                <a16:creationId xmlns:a16="http://schemas.microsoft.com/office/drawing/2014/main" id="{A8C2E1DA-69AB-46DE-A308-6C03AC444739}"/>
              </a:ext>
            </a:extLst>
          </p:cNvPr>
          <p:cNvGrpSpPr/>
          <p:nvPr/>
        </p:nvGrpSpPr>
        <p:grpSpPr>
          <a:xfrm>
            <a:off x="1473200" y="5942666"/>
            <a:ext cx="9400334" cy="437808"/>
            <a:chOff x="1473200" y="5942666"/>
            <a:chExt cx="9400334" cy="437808"/>
          </a:xfrm>
        </p:grpSpPr>
        <p:sp>
          <p:nvSpPr>
            <p:cNvPr id="9" name="Rektangel 8">
              <a:extLst>
                <a:ext uri="{FF2B5EF4-FFF2-40B4-BE49-F238E27FC236}">
                  <a16:creationId xmlns:a16="http://schemas.microsoft.com/office/drawing/2014/main" id="{E3E86AE6-C133-4597-ABCA-CDCE6DEFDC50}"/>
                </a:ext>
              </a:extLst>
            </p:cNvPr>
            <p:cNvSpPr/>
            <p:nvPr/>
          </p:nvSpPr>
          <p:spPr>
            <a:xfrm>
              <a:off x="1473200" y="6072697"/>
              <a:ext cx="2004075"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airbornleadership.com </a:t>
              </a:r>
            </a:p>
          </p:txBody>
        </p:sp>
        <p:cxnSp>
          <p:nvCxnSpPr>
            <p:cNvPr id="10" name="Lige forbindelse 9">
              <a:extLst>
                <a:ext uri="{FF2B5EF4-FFF2-40B4-BE49-F238E27FC236}">
                  <a16:creationId xmlns:a16="http://schemas.microsoft.com/office/drawing/2014/main" id="{B26B5159-76A6-42EC-9F80-ABFF22D603D3}"/>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lede 10">
              <a:extLst>
                <a:ext uri="{FF2B5EF4-FFF2-40B4-BE49-F238E27FC236}">
                  <a16:creationId xmlns:a16="http://schemas.microsoft.com/office/drawing/2014/main" id="{EC296C5C-794C-4D6F-BF93-F81EDBDF86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Tree>
    <p:extLst>
      <p:ext uri="{BB962C8B-B14F-4D97-AF65-F5344CB8AC3E}">
        <p14:creationId xmlns:p14="http://schemas.microsoft.com/office/powerpoint/2010/main" val="101155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ktangel 77">
            <a:extLst>
              <a:ext uri="{FF2B5EF4-FFF2-40B4-BE49-F238E27FC236}">
                <a16:creationId xmlns:a16="http://schemas.microsoft.com/office/drawing/2014/main" id="{1EA806FD-7FCC-4828-A210-6AB408D649BD}"/>
              </a:ext>
            </a:extLst>
          </p:cNvPr>
          <p:cNvSpPr/>
          <p:nvPr/>
        </p:nvSpPr>
        <p:spPr>
          <a:xfrm>
            <a:off x="5629750" y="1466399"/>
            <a:ext cx="5057299" cy="4278094"/>
          </a:xfrm>
          <a:prstGeom prst="rect">
            <a:avLst/>
          </a:prstGeom>
        </p:spPr>
        <p:txBody>
          <a:bodyPr wrap="square">
            <a:spAutoFit/>
          </a:bodyPr>
          <a:lstStyle/>
          <a:p>
            <a:r>
              <a:rPr lang="en-US" sz="1600" dirty="0"/>
              <a:t>The game takes place in three rounds and lasts 4 hours.</a:t>
            </a:r>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r>
              <a:rPr lang="en-US" sz="1600" dirty="0"/>
              <a:t>In each round, participants must consider 20 possible leadership actions. From these measures, the participants choose the most important 7 to 10 actions.</a:t>
            </a:r>
            <a:endParaRPr lang="da-DK" sz="1600" dirty="0"/>
          </a:p>
          <a:p>
            <a:endParaRPr lang="da-DK" sz="1600" dirty="0"/>
          </a:p>
          <a:p>
            <a:r>
              <a:rPr lang="en-US" sz="1600" dirty="0"/>
              <a:t>First, each participant chooses the action he or she prefers. The group then agrees on what action the group takes in the game. The group then reflects on the result before choosing the next action. After each round of play, plenary reflection is made.</a:t>
            </a:r>
            <a:endParaRPr lang="da-DK" sz="1600" dirty="0"/>
          </a:p>
        </p:txBody>
      </p:sp>
      <p:grpSp>
        <p:nvGrpSpPr>
          <p:cNvPr id="4" name="Gruppe 3">
            <a:extLst>
              <a:ext uri="{FF2B5EF4-FFF2-40B4-BE49-F238E27FC236}">
                <a16:creationId xmlns:a16="http://schemas.microsoft.com/office/drawing/2014/main" id="{B481303E-B1B0-4AF2-A21A-94A78F330ED8}"/>
              </a:ext>
            </a:extLst>
          </p:cNvPr>
          <p:cNvGrpSpPr/>
          <p:nvPr/>
        </p:nvGrpSpPr>
        <p:grpSpPr>
          <a:xfrm>
            <a:off x="1473200" y="5942666"/>
            <a:ext cx="9400334" cy="437808"/>
            <a:chOff x="1473200" y="5942666"/>
            <a:chExt cx="9400334" cy="437808"/>
          </a:xfrm>
        </p:grpSpPr>
        <p:sp>
          <p:nvSpPr>
            <p:cNvPr id="5" name="Rektangel 4">
              <a:extLst>
                <a:ext uri="{FF2B5EF4-FFF2-40B4-BE49-F238E27FC236}">
                  <a16:creationId xmlns:a16="http://schemas.microsoft.com/office/drawing/2014/main" id="{D18B6842-5141-4BC3-A837-5B1C3DE7EA7E}"/>
                </a:ext>
              </a:extLst>
            </p:cNvPr>
            <p:cNvSpPr/>
            <p:nvPr/>
          </p:nvSpPr>
          <p:spPr>
            <a:xfrm>
              <a:off x="1473200" y="6072697"/>
              <a:ext cx="3805850"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John Ryding Olsson – airbornleadership.com </a:t>
              </a:r>
            </a:p>
          </p:txBody>
        </p:sp>
        <p:cxnSp>
          <p:nvCxnSpPr>
            <p:cNvPr id="6" name="Lige forbindelse 5">
              <a:extLst>
                <a:ext uri="{FF2B5EF4-FFF2-40B4-BE49-F238E27FC236}">
                  <a16:creationId xmlns:a16="http://schemas.microsoft.com/office/drawing/2014/main" id="{DFB6D3FA-DFE2-47DE-B5D8-B783020E9626}"/>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4A478493-779E-4F83-A12D-E38AF633E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
        <p:nvSpPr>
          <p:cNvPr id="8" name="CustomShape 15">
            <a:extLst>
              <a:ext uri="{FF2B5EF4-FFF2-40B4-BE49-F238E27FC236}">
                <a16:creationId xmlns:a16="http://schemas.microsoft.com/office/drawing/2014/main" id="{8E18117E-60FE-4FEA-A6EA-155D8D5D1F08}"/>
              </a:ext>
            </a:extLst>
          </p:cNvPr>
          <p:cNvSpPr/>
          <p:nvPr/>
        </p:nvSpPr>
        <p:spPr>
          <a:xfrm>
            <a:off x="1559055" y="1368667"/>
            <a:ext cx="3642753" cy="488160"/>
          </a:xfrm>
          <a:prstGeom prst="rect">
            <a:avLst/>
          </a:prstGeom>
          <a:solidFill>
            <a:schemeClr val="accent1">
              <a:lumMod val="50000"/>
            </a:schemeClr>
          </a:solidFill>
          <a:ln w="9360">
            <a:noFill/>
          </a:ln>
        </p:spPr>
        <p:txBody>
          <a:bodyPr/>
          <a:lstStyle/>
          <a:p>
            <a:endParaRPr lang="da-DK" dirty="0">
              <a:solidFill>
                <a:schemeClr val="bg1"/>
              </a:solidFill>
            </a:endParaRPr>
          </a:p>
        </p:txBody>
      </p:sp>
      <p:sp>
        <p:nvSpPr>
          <p:cNvPr id="9" name="CustomShape 15">
            <a:extLst>
              <a:ext uri="{FF2B5EF4-FFF2-40B4-BE49-F238E27FC236}">
                <a16:creationId xmlns:a16="http://schemas.microsoft.com/office/drawing/2014/main" id="{21A394A5-99BE-48F0-B55F-25070FA5273F}"/>
              </a:ext>
            </a:extLst>
          </p:cNvPr>
          <p:cNvSpPr/>
          <p:nvPr/>
        </p:nvSpPr>
        <p:spPr>
          <a:xfrm>
            <a:off x="1559055" y="2691423"/>
            <a:ext cx="3642753" cy="488160"/>
          </a:xfrm>
          <a:prstGeom prst="rect">
            <a:avLst/>
          </a:prstGeom>
          <a:solidFill>
            <a:schemeClr val="accent1">
              <a:lumMod val="60000"/>
              <a:lumOff val="40000"/>
            </a:schemeClr>
          </a:solidFill>
          <a:ln w="9360">
            <a:noFill/>
          </a:ln>
        </p:spPr>
      </p:sp>
      <p:sp>
        <p:nvSpPr>
          <p:cNvPr id="10" name="CustomShape 15">
            <a:extLst>
              <a:ext uri="{FF2B5EF4-FFF2-40B4-BE49-F238E27FC236}">
                <a16:creationId xmlns:a16="http://schemas.microsoft.com/office/drawing/2014/main" id="{996DBA29-2875-4EB3-A018-DA0E35BDBDB3}"/>
              </a:ext>
            </a:extLst>
          </p:cNvPr>
          <p:cNvSpPr/>
          <p:nvPr/>
        </p:nvSpPr>
        <p:spPr>
          <a:xfrm>
            <a:off x="1559055" y="4014179"/>
            <a:ext cx="3642753" cy="488160"/>
          </a:xfrm>
          <a:prstGeom prst="rect">
            <a:avLst/>
          </a:prstGeom>
          <a:solidFill>
            <a:schemeClr val="accent1">
              <a:lumMod val="60000"/>
              <a:lumOff val="40000"/>
            </a:schemeClr>
          </a:solidFill>
          <a:ln w="9360">
            <a:noFill/>
          </a:ln>
        </p:spPr>
      </p:sp>
      <p:sp>
        <p:nvSpPr>
          <p:cNvPr id="11" name="CustomShape 15">
            <a:extLst>
              <a:ext uri="{FF2B5EF4-FFF2-40B4-BE49-F238E27FC236}">
                <a16:creationId xmlns:a16="http://schemas.microsoft.com/office/drawing/2014/main" id="{E5240E2F-CECF-45AA-ACB4-E1745096636E}"/>
              </a:ext>
            </a:extLst>
          </p:cNvPr>
          <p:cNvSpPr/>
          <p:nvPr/>
        </p:nvSpPr>
        <p:spPr>
          <a:xfrm>
            <a:off x="1559055" y="5336933"/>
            <a:ext cx="3650025" cy="488160"/>
          </a:xfrm>
          <a:prstGeom prst="rect">
            <a:avLst/>
          </a:prstGeom>
          <a:solidFill>
            <a:schemeClr val="accent1">
              <a:lumMod val="60000"/>
              <a:lumOff val="40000"/>
            </a:schemeClr>
          </a:solidFill>
          <a:ln w="9360">
            <a:noFill/>
          </a:ln>
        </p:spPr>
      </p:sp>
      <p:sp>
        <p:nvSpPr>
          <p:cNvPr id="26" name="Rektangel 25">
            <a:extLst>
              <a:ext uri="{FF2B5EF4-FFF2-40B4-BE49-F238E27FC236}">
                <a16:creationId xmlns:a16="http://schemas.microsoft.com/office/drawing/2014/main" id="{AA8BE241-B8F7-4AA0-BC5A-125E314B31EB}"/>
              </a:ext>
            </a:extLst>
          </p:cNvPr>
          <p:cNvSpPr/>
          <p:nvPr/>
        </p:nvSpPr>
        <p:spPr>
          <a:xfrm>
            <a:off x="1511586" y="4061929"/>
            <a:ext cx="3805849" cy="369332"/>
          </a:xfrm>
          <a:prstGeom prst="rect">
            <a:avLst/>
          </a:prstGeom>
        </p:spPr>
        <p:txBody>
          <a:bodyPr wrap="square">
            <a:spAutoFit/>
          </a:bodyPr>
          <a:lstStyle/>
          <a:p>
            <a:r>
              <a:rPr lang="en-US" dirty="0"/>
              <a:t>Reflection on game round 2 in plenary</a:t>
            </a:r>
            <a:endParaRPr lang="da-DK" dirty="0"/>
          </a:p>
        </p:txBody>
      </p:sp>
      <p:sp>
        <p:nvSpPr>
          <p:cNvPr id="27" name="Rektangel 26">
            <a:extLst>
              <a:ext uri="{FF2B5EF4-FFF2-40B4-BE49-F238E27FC236}">
                <a16:creationId xmlns:a16="http://schemas.microsoft.com/office/drawing/2014/main" id="{E7CDAAF1-A243-4461-ACE3-FBA3825F9A17}"/>
              </a:ext>
            </a:extLst>
          </p:cNvPr>
          <p:cNvSpPr/>
          <p:nvPr/>
        </p:nvSpPr>
        <p:spPr>
          <a:xfrm>
            <a:off x="1491616" y="5396347"/>
            <a:ext cx="3805850" cy="369332"/>
          </a:xfrm>
          <a:prstGeom prst="rect">
            <a:avLst/>
          </a:prstGeom>
        </p:spPr>
        <p:txBody>
          <a:bodyPr wrap="square">
            <a:spAutoFit/>
          </a:bodyPr>
          <a:lstStyle/>
          <a:p>
            <a:r>
              <a:rPr lang="en-US" dirty="0"/>
              <a:t>Reflection on game round 3 in plenary</a:t>
            </a:r>
            <a:r>
              <a:rPr lang="da-DK" dirty="0"/>
              <a:t> </a:t>
            </a:r>
          </a:p>
        </p:txBody>
      </p:sp>
      <p:grpSp>
        <p:nvGrpSpPr>
          <p:cNvPr id="31" name="Gruppe 30">
            <a:extLst>
              <a:ext uri="{FF2B5EF4-FFF2-40B4-BE49-F238E27FC236}">
                <a16:creationId xmlns:a16="http://schemas.microsoft.com/office/drawing/2014/main" id="{055C08A8-06FC-4965-821C-B8A2C543179A}"/>
              </a:ext>
            </a:extLst>
          </p:cNvPr>
          <p:cNvGrpSpPr/>
          <p:nvPr/>
        </p:nvGrpSpPr>
        <p:grpSpPr>
          <a:xfrm>
            <a:off x="1554839" y="1947551"/>
            <a:ext cx="3724211" cy="646331"/>
            <a:chOff x="1554839" y="1947551"/>
            <a:chExt cx="3724211" cy="646331"/>
          </a:xfrm>
        </p:grpSpPr>
        <p:grpSp>
          <p:nvGrpSpPr>
            <p:cNvPr id="15" name="Gruppe 14">
              <a:extLst>
                <a:ext uri="{FF2B5EF4-FFF2-40B4-BE49-F238E27FC236}">
                  <a16:creationId xmlns:a16="http://schemas.microsoft.com/office/drawing/2014/main" id="{50163F6E-7E1B-48BA-8CEC-5652B332AA96}"/>
                </a:ext>
              </a:extLst>
            </p:cNvPr>
            <p:cNvGrpSpPr/>
            <p:nvPr/>
          </p:nvGrpSpPr>
          <p:grpSpPr>
            <a:xfrm>
              <a:off x="1559055" y="2026636"/>
              <a:ext cx="3646137" cy="488160"/>
              <a:chOff x="1565055" y="2108434"/>
              <a:chExt cx="3646137" cy="488160"/>
            </a:xfrm>
            <a:solidFill>
              <a:schemeClr val="accent1">
                <a:lumMod val="75000"/>
              </a:schemeClr>
            </a:solidFill>
          </p:grpSpPr>
          <p:sp>
            <p:nvSpPr>
              <p:cNvPr id="12" name="CustomShape 15">
                <a:extLst>
                  <a:ext uri="{FF2B5EF4-FFF2-40B4-BE49-F238E27FC236}">
                    <a16:creationId xmlns:a16="http://schemas.microsoft.com/office/drawing/2014/main" id="{2DDE952F-81AD-486D-8685-F9204753D6EC}"/>
                  </a:ext>
                </a:extLst>
              </p:cNvPr>
              <p:cNvSpPr/>
              <p:nvPr/>
            </p:nvSpPr>
            <p:spPr>
              <a:xfrm>
                <a:off x="1565055" y="2108434"/>
                <a:ext cx="849671" cy="488160"/>
              </a:xfrm>
              <a:prstGeom prst="rect">
                <a:avLst/>
              </a:prstGeom>
              <a:grpFill/>
              <a:ln w="9360">
                <a:noFill/>
              </a:ln>
            </p:spPr>
          </p:sp>
          <p:sp>
            <p:nvSpPr>
              <p:cNvPr id="13" name="CustomShape 15">
                <a:extLst>
                  <a:ext uri="{FF2B5EF4-FFF2-40B4-BE49-F238E27FC236}">
                    <a16:creationId xmlns:a16="http://schemas.microsoft.com/office/drawing/2014/main" id="{7994757B-476F-4AC8-88AB-0ACF97F02001}"/>
                  </a:ext>
                </a:extLst>
              </p:cNvPr>
              <p:cNvSpPr/>
              <p:nvPr/>
            </p:nvSpPr>
            <p:spPr>
              <a:xfrm>
                <a:off x="2963288" y="2108434"/>
                <a:ext cx="849671" cy="488160"/>
              </a:xfrm>
              <a:prstGeom prst="rect">
                <a:avLst/>
              </a:prstGeom>
              <a:grpFill/>
              <a:ln w="9360">
                <a:noFill/>
              </a:ln>
            </p:spPr>
          </p:sp>
          <p:sp>
            <p:nvSpPr>
              <p:cNvPr id="14" name="CustomShape 15">
                <a:extLst>
                  <a:ext uri="{FF2B5EF4-FFF2-40B4-BE49-F238E27FC236}">
                    <a16:creationId xmlns:a16="http://schemas.microsoft.com/office/drawing/2014/main" id="{1D6A132F-CDB3-4852-BA1C-6B0BE726E49A}"/>
                  </a:ext>
                </a:extLst>
              </p:cNvPr>
              <p:cNvSpPr/>
              <p:nvPr/>
            </p:nvSpPr>
            <p:spPr>
              <a:xfrm>
                <a:off x="4361521" y="2108434"/>
                <a:ext cx="849671" cy="488160"/>
              </a:xfrm>
              <a:prstGeom prst="rect">
                <a:avLst/>
              </a:prstGeom>
              <a:grpFill/>
              <a:ln w="9360">
                <a:noFill/>
              </a:ln>
            </p:spPr>
          </p:sp>
        </p:grpSp>
        <p:sp>
          <p:nvSpPr>
            <p:cNvPr id="28" name="Rektangel 27">
              <a:extLst>
                <a:ext uri="{FF2B5EF4-FFF2-40B4-BE49-F238E27FC236}">
                  <a16:creationId xmlns:a16="http://schemas.microsoft.com/office/drawing/2014/main" id="{9FB8767F-C448-4FE1-A24F-1743A252AD50}"/>
                </a:ext>
              </a:extLst>
            </p:cNvPr>
            <p:cNvSpPr/>
            <p:nvPr/>
          </p:nvSpPr>
          <p:spPr>
            <a:xfrm>
              <a:off x="1554839" y="1978329"/>
              <a:ext cx="769185" cy="584775"/>
            </a:xfrm>
            <a:prstGeom prst="rect">
              <a:avLst/>
            </a:prstGeom>
          </p:spPr>
          <p:txBody>
            <a:bodyPr wrap="none">
              <a:spAutoFit/>
            </a:bodyPr>
            <a:lstStyle/>
            <a:p>
              <a:r>
                <a:rPr lang="da-DK" sz="1600" dirty="0">
                  <a:solidFill>
                    <a:schemeClr val="bg1"/>
                  </a:solidFill>
                </a:rPr>
                <a:t>  Team </a:t>
              </a:r>
            </a:p>
            <a:p>
              <a:r>
                <a:rPr lang="da-DK" sz="1600" dirty="0">
                  <a:solidFill>
                    <a:schemeClr val="bg1"/>
                  </a:solidFill>
                </a:rPr>
                <a:t>      A</a:t>
              </a:r>
            </a:p>
          </p:txBody>
        </p:sp>
        <p:sp>
          <p:nvSpPr>
            <p:cNvPr id="29" name="Rektangel 28">
              <a:extLst>
                <a:ext uri="{FF2B5EF4-FFF2-40B4-BE49-F238E27FC236}">
                  <a16:creationId xmlns:a16="http://schemas.microsoft.com/office/drawing/2014/main" id="{BF85D78E-83DD-427B-9533-C2300F63EC76}"/>
                </a:ext>
              </a:extLst>
            </p:cNvPr>
            <p:cNvSpPr/>
            <p:nvPr/>
          </p:nvSpPr>
          <p:spPr>
            <a:xfrm>
              <a:off x="4343879" y="1947551"/>
              <a:ext cx="935171" cy="646331"/>
            </a:xfrm>
            <a:prstGeom prst="rect">
              <a:avLst/>
            </a:prstGeom>
          </p:spPr>
          <p:txBody>
            <a:bodyPr wrap="square">
              <a:spAutoFit/>
            </a:bodyPr>
            <a:lstStyle/>
            <a:p>
              <a:r>
                <a:rPr lang="da-DK" dirty="0">
                  <a:solidFill>
                    <a:schemeClr val="bg1"/>
                  </a:solidFill>
                </a:rPr>
                <a:t>  Team  </a:t>
              </a:r>
            </a:p>
            <a:p>
              <a:r>
                <a:rPr lang="da-DK" dirty="0">
                  <a:solidFill>
                    <a:schemeClr val="bg1"/>
                  </a:solidFill>
                </a:rPr>
                <a:t>      C</a:t>
              </a:r>
            </a:p>
          </p:txBody>
        </p:sp>
        <p:sp>
          <p:nvSpPr>
            <p:cNvPr id="30" name="Rektangel 29">
              <a:extLst>
                <a:ext uri="{FF2B5EF4-FFF2-40B4-BE49-F238E27FC236}">
                  <a16:creationId xmlns:a16="http://schemas.microsoft.com/office/drawing/2014/main" id="{90942409-6F97-4364-A90C-E70C7ACAB5D9}"/>
                </a:ext>
              </a:extLst>
            </p:cNvPr>
            <p:cNvSpPr/>
            <p:nvPr/>
          </p:nvSpPr>
          <p:spPr>
            <a:xfrm>
              <a:off x="2953248" y="1947551"/>
              <a:ext cx="935171" cy="646331"/>
            </a:xfrm>
            <a:prstGeom prst="rect">
              <a:avLst/>
            </a:prstGeom>
          </p:spPr>
          <p:txBody>
            <a:bodyPr wrap="square">
              <a:spAutoFit/>
            </a:bodyPr>
            <a:lstStyle/>
            <a:p>
              <a:r>
                <a:rPr lang="da-DK" dirty="0">
                  <a:solidFill>
                    <a:schemeClr val="bg1"/>
                  </a:solidFill>
                </a:rPr>
                <a:t>  Team  </a:t>
              </a:r>
            </a:p>
            <a:p>
              <a:r>
                <a:rPr lang="da-DK" dirty="0">
                  <a:solidFill>
                    <a:schemeClr val="bg1"/>
                  </a:solidFill>
                </a:rPr>
                <a:t>      B</a:t>
              </a:r>
            </a:p>
          </p:txBody>
        </p:sp>
      </p:grpSp>
      <p:grpSp>
        <p:nvGrpSpPr>
          <p:cNvPr id="32" name="Gruppe 31">
            <a:extLst>
              <a:ext uri="{FF2B5EF4-FFF2-40B4-BE49-F238E27FC236}">
                <a16:creationId xmlns:a16="http://schemas.microsoft.com/office/drawing/2014/main" id="{E59BC045-3A6A-400E-B1EC-51F6FF60858F}"/>
              </a:ext>
            </a:extLst>
          </p:cNvPr>
          <p:cNvGrpSpPr/>
          <p:nvPr/>
        </p:nvGrpSpPr>
        <p:grpSpPr>
          <a:xfrm>
            <a:off x="1551455" y="3282112"/>
            <a:ext cx="3724211" cy="646331"/>
            <a:chOff x="1554839" y="1947551"/>
            <a:chExt cx="3724211" cy="646331"/>
          </a:xfrm>
        </p:grpSpPr>
        <p:grpSp>
          <p:nvGrpSpPr>
            <p:cNvPr id="33" name="Gruppe 32">
              <a:extLst>
                <a:ext uri="{FF2B5EF4-FFF2-40B4-BE49-F238E27FC236}">
                  <a16:creationId xmlns:a16="http://schemas.microsoft.com/office/drawing/2014/main" id="{5EDE6239-0A88-4C62-A3B2-C43AD07126A8}"/>
                </a:ext>
              </a:extLst>
            </p:cNvPr>
            <p:cNvGrpSpPr/>
            <p:nvPr/>
          </p:nvGrpSpPr>
          <p:grpSpPr>
            <a:xfrm>
              <a:off x="1559055" y="2026636"/>
              <a:ext cx="3646137" cy="488160"/>
              <a:chOff x="1565055" y="2108434"/>
              <a:chExt cx="3646137" cy="488160"/>
            </a:xfrm>
            <a:solidFill>
              <a:schemeClr val="accent1">
                <a:lumMod val="75000"/>
              </a:schemeClr>
            </a:solidFill>
          </p:grpSpPr>
          <p:sp>
            <p:nvSpPr>
              <p:cNvPr id="37" name="CustomShape 15">
                <a:extLst>
                  <a:ext uri="{FF2B5EF4-FFF2-40B4-BE49-F238E27FC236}">
                    <a16:creationId xmlns:a16="http://schemas.microsoft.com/office/drawing/2014/main" id="{93F8BE1A-7DBF-4F65-B354-12DE903A4098}"/>
                  </a:ext>
                </a:extLst>
              </p:cNvPr>
              <p:cNvSpPr/>
              <p:nvPr/>
            </p:nvSpPr>
            <p:spPr>
              <a:xfrm>
                <a:off x="1565055" y="2108434"/>
                <a:ext cx="849671" cy="488160"/>
              </a:xfrm>
              <a:prstGeom prst="rect">
                <a:avLst/>
              </a:prstGeom>
              <a:grpFill/>
              <a:ln w="9360">
                <a:noFill/>
              </a:ln>
            </p:spPr>
          </p:sp>
          <p:sp>
            <p:nvSpPr>
              <p:cNvPr id="38" name="CustomShape 15">
                <a:extLst>
                  <a:ext uri="{FF2B5EF4-FFF2-40B4-BE49-F238E27FC236}">
                    <a16:creationId xmlns:a16="http://schemas.microsoft.com/office/drawing/2014/main" id="{D5C57467-30E9-4021-A096-9CC170985E44}"/>
                  </a:ext>
                </a:extLst>
              </p:cNvPr>
              <p:cNvSpPr/>
              <p:nvPr/>
            </p:nvSpPr>
            <p:spPr>
              <a:xfrm>
                <a:off x="2963288" y="2108434"/>
                <a:ext cx="849671" cy="488160"/>
              </a:xfrm>
              <a:prstGeom prst="rect">
                <a:avLst/>
              </a:prstGeom>
              <a:grpFill/>
              <a:ln w="9360">
                <a:noFill/>
              </a:ln>
            </p:spPr>
          </p:sp>
          <p:sp>
            <p:nvSpPr>
              <p:cNvPr id="39" name="CustomShape 15">
                <a:extLst>
                  <a:ext uri="{FF2B5EF4-FFF2-40B4-BE49-F238E27FC236}">
                    <a16:creationId xmlns:a16="http://schemas.microsoft.com/office/drawing/2014/main" id="{F577D373-03BD-437F-91DD-919FD6AF61F3}"/>
                  </a:ext>
                </a:extLst>
              </p:cNvPr>
              <p:cNvSpPr/>
              <p:nvPr/>
            </p:nvSpPr>
            <p:spPr>
              <a:xfrm>
                <a:off x="4361521" y="2108434"/>
                <a:ext cx="849671" cy="488160"/>
              </a:xfrm>
              <a:prstGeom prst="rect">
                <a:avLst/>
              </a:prstGeom>
              <a:grpFill/>
              <a:ln w="9360">
                <a:noFill/>
              </a:ln>
            </p:spPr>
          </p:sp>
        </p:grpSp>
        <p:sp>
          <p:nvSpPr>
            <p:cNvPr id="34" name="Rektangel 33">
              <a:extLst>
                <a:ext uri="{FF2B5EF4-FFF2-40B4-BE49-F238E27FC236}">
                  <a16:creationId xmlns:a16="http://schemas.microsoft.com/office/drawing/2014/main" id="{26C64AD0-A807-4F65-999F-D7FF7273C326}"/>
                </a:ext>
              </a:extLst>
            </p:cNvPr>
            <p:cNvSpPr/>
            <p:nvPr/>
          </p:nvSpPr>
          <p:spPr>
            <a:xfrm>
              <a:off x="1554839" y="1978329"/>
              <a:ext cx="815673" cy="584775"/>
            </a:xfrm>
            <a:prstGeom prst="rect">
              <a:avLst/>
            </a:prstGeom>
          </p:spPr>
          <p:txBody>
            <a:bodyPr wrap="none">
              <a:spAutoFit/>
            </a:bodyPr>
            <a:lstStyle/>
            <a:p>
              <a:r>
                <a:rPr lang="da-DK" sz="1600" dirty="0">
                  <a:solidFill>
                    <a:schemeClr val="bg1"/>
                  </a:solidFill>
                </a:rPr>
                <a:t>  Team  </a:t>
              </a:r>
            </a:p>
            <a:p>
              <a:r>
                <a:rPr lang="da-DK" sz="1600" dirty="0">
                  <a:solidFill>
                    <a:schemeClr val="bg1"/>
                  </a:solidFill>
                </a:rPr>
                <a:t>      A</a:t>
              </a:r>
            </a:p>
          </p:txBody>
        </p:sp>
        <p:sp>
          <p:nvSpPr>
            <p:cNvPr id="35" name="Rektangel 34">
              <a:extLst>
                <a:ext uri="{FF2B5EF4-FFF2-40B4-BE49-F238E27FC236}">
                  <a16:creationId xmlns:a16="http://schemas.microsoft.com/office/drawing/2014/main" id="{0B18970F-51FB-4721-9CAE-DE82468353AB}"/>
                </a:ext>
              </a:extLst>
            </p:cNvPr>
            <p:cNvSpPr/>
            <p:nvPr/>
          </p:nvSpPr>
          <p:spPr>
            <a:xfrm>
              <a:off x="4343879" y="1947551"/>
              <a:ext cx="935171" cy="646331"/>
            </a:xfrm>
            <a:prstGeom prst="rect">
              <a:avLst/>
            </a:prstGeom>
          </p:spPr>
          <p:txBody>
            <a:bodyPr wrap="square">
              <a:spAutoFit/>
            </a:bodyPr>
            <a:lstStyle/>
            <a:p>
              <a:r>
                <a:rPr lang="da-DK" dirty="0">
                  <a:solidFill>
                    <a:schemeClr val="bg1"/>
                  </a:solidFill>
                </a:rPr>
                <a:t>  Team  </a:t>
              </a:r>
            </a:p>
            <a:p>
              <a:r>
                <a:rPr lang="da-DK" dirty="0">
                  <a:solidFill>
                    <a:schemeClr val="bg1"/>
                  </a:solidFill>
                </a:rPr>
                <a:t>      C</a:t>
              </a:r>
            </a:p>
          </p:txBody>
        </p:sp>
        <p:sp>
          <p:nvSpPr>
            <p:cNvPr id="36" name="Rektangel 35">
              <a:extLst>
                <a:ext uri="{FF2B5EF4-FFF2-40B4-BE49-F238E27FC236}">
                  <a16:creationId xmlns:a16="http://schemas.microsoft.com/office/drawing/2014/main" id="{39C7E5CE-C496-4D41-8BBA-C916C700EBCC}"/>
                </a:ext>
              </a:extLst>
            </p:cNvPr>
            <p:cNvSpPr/>
            <p:nvPr/>
          </p:nvSpPr>
          <p:spPr>
            <a:xfrm>
              <a:off x="2953248" y="1947551"/>
              <a:ext cx="935171" cy="646331"/>
            </a:xfrm>
            <a:prstGeom prst="rect">
              <a:avLst/>
            </a:prstGeom>
          </p:spPr>
          <p:txBody>
            <a:bodyPr wrap="square">
              <a:spAutoFit/>
            </a:bodyPr>
            <a:lstStyle/>
            <a:p>
              <a:r>
                <a:rPr lang="da-DK" dirty="0">
                  <a:solidFill>
                    <a:schemeClr val="bg1"/>
                  </a:solidFill>
                </a:rPr>
                <a:t>  Team  </a:t>
              </a:r>
            </a:p>
            <a:p>
              <a:r>
                <a:rPr lang="da-DK" dirty="0">
                  <a:solidFill>
                    <a:schemeClr val="bg1"/>
                  </a:solidFill>
                </a:rPr>
                <a:t>      B</a:t>
              </a:r>
            </a:p>
          </p:txBody>
        </p:sp>
      </p:grpSp>
      <p:grpSp>
        <p:nvGrpSpPr>
          <p:cNvPr id="40" name="Gruppe 39">
            <a:extLst>
              <a:ext uri="{FF2B5EF4-FFF2-40B4-BE49-F238E27FC236}">
                <a16:creationId xmlns:a16="http://schemas.microsoft.com/office/drawing/2014/main" id="{73AC4354-EAB8-4B13-9607-330C100BD095}"/>
              </a:ext>
            </a:extLst>
          </p:cNvPr>
          <p:cNvGrpSpPr/>
          <p:nvPr/>
        </p:nvGrpSpPr>
        <p:grpSpPr>
          <a:xfrm>
            <a:off x="1558727" y="4602810"/>
            <a:ext cx="3724211" cy="646331"/>
            <a:chOff x="1554839" y="1947551"/>
            <a:chExt cx="3724211" cy="646331"/>
          </a:xfrm>
        </p:grpSpPr>
        <p:grpSp>
          <p:nvGrpSpPr>
            <p:cNvPr id="41" name="Gruppe 40">
              <a:extLst>
                <a:ext uri="{FF2B5EF4-FFF2-40B4-BE49-F238E27FC236}">
                  <a16:creationId xmlns:a16="http://schemas.microsoft.com/office/drawing/2014/main" id="{A033AED2-4777-40F6-B3A1-08EECBD62326}"/>
                </a:ext>
              </a:extLst>
            </p:cNvPr>
            <p:cNvGrpSpPr/>
            <p:nvPr/>
          </p:nvGrpSpPr>
          <p:grpSpPr>
            <a:xfrm>
              <a:off x="1559055" y="2026636"/>
              <a:ext cx="3646137" cy="488160"/>
              <a:chOff x="1565055" y="2108434"/>
              <a:chExt cx="3646137" cy="488160"/>
            </a:xfrm>
            <a:solidFill>
              <a:schemeClr val="accent1">
                <a:lumMod val="75000"/>
              </a:schemeClr>
            </a:solidFill>
          </p:grpSpPr>
          <p:sp>
            <p:nvSpPr>
              <p:cNvPr id="45" name="CustomShape 15">
                <a:extLst>
                  <a:ext uri="{FF2B5EF4-FFF2-40B4-BE49-F238E27FC236}">
                    <a16:creationId xmlns:a16="http://schemas.microsoft.com/office/drawing/2014/main" id="{94736675-C118-4266-9D06-F793C0FAFC25}"/>
                  </a:ext>
                </a:extLst>
              </p:cNvPr>
              <p:cNvSpPr/>
              <p:nvPr/>
            </p:nvSpPr>
            <p:spPr>
              <a:xfrm>
                <a:off x="1565055" y="2108434"/>
                <a:ext cx="849671" cy="488160"/>
              </a:xfrm>
              <a:prstGeom prst="rect">
                <a:avLst/>
              </a:prstGeom>
              <a:grpFill/>
              <a:ln w="9360">
                <a:noFill/>
              </a:ln>
            </p:spPr>
          </p:sp>
          <p:sp>
            <p:nvSpPr>
              <p:cNvPr id="46" name="CustomShape 15">
                <a:extLst>
                  <a:ext uri="{FF2B5EF4-FFF2-40B4-BE49-F238E27FC236}">
                    <a16:creationId xmlns:a16="http://schemas.microsoft.com/office/drawing/2014/main" id="{9F7F3110-65BE-4C80-976D-D378D2CF0016}"/>
                  </a:ext>
                </a:extLst>
              </p:cNvPr>
              <p:cNvSpPr/>
              <p:nvPr/>
            </p:nvSpPr>
            <p:spPr>
              <a:xfrm>
                <a:off x="2963288" y="2108434"/>
                <a:ext cx="849671" cy="488160"/>
              </a:xfrm>
              <a:prstGeom prst="rect">
                <a:avLst/>
              </a:prstGeom>
              <a:grpFill/>
              <a:ln w="9360">
                <a:noFill/>
              </a:ln>
            </p:spPr>
          </p:sp>
          <p:sp>
            <p:nvSpPr>
              <p:cNvPr id="47" name="CustomShape 15">
                <a:extLst>
                  <a:ext uri="{FF2B5EF4-FFF2-40B4-BE49-F238E27FC236}">
                    <a16:creationId xmlns:a16="http://schemas.microsoft.com/office/drawing/2014/main" id="{E70D5044-59EC-46B6-AE66-271DAB89906C}"/>
                  </a:ext>
                </a:extLst>
              </p:cNvPr>
              <p:cNvSpPr/>
              <p:nvPr/>
            </p:nvSpPr>
            <p:spPr>
              <a:xfrm>
                <a:off x="4361521" y="2108434"/>
                <a:ext cx="849671" cy="488160"/>
              </a:xfrm>
              <a:prstGeom prst="rect">
                <a:avLst/>
              </a:prstGeom>
              <a:grpFill/>
              <a:ln w="9360">
                <a:noFill/>
              </a:ln>
            </p:spPr>
          </p:sp>
        </p:grpSp>
        <p:sp>
          <p:nvSpPr>
            <p:cNvPr id="42" name="Rektangel 41">
              <a:extLst>
                <a:ext uri="{FF2B5EF4-FFF2-40B4-BE49-F238E27FC236}">
                  <a16:creationId xmlns:a16="http://schemas.microsoft.com/office/drawing/2014/main" id="{DBAC1E4F-E8EE-4984-8B84-3C27044231E9}"/>
                </a:ext>
              </a:extLst>
            </p:cNvPr>
            <p:cNvSpPr/>
            <p:nvPr/>
          </p:nvSpPr>
          <p:spPr>
            <a:xfrm>
              <a:off x="1554839" y="1978329"/>
              <a:ext cx="815673" cy="584775"/>
            </a:xfrm>
            <a:prstGeom prst="rect">
              <a:avLst/>
            </a:prstGeom>
          </p:spPr>
          <p:txBody>
            <a:bodyPr wrap="none">
              <a:spAutoFit/>
            </a:bodyPr>
            <a:lstStyle/>
            <a:p>
              <a:r>
                <a:rPr lang="da-DK" sz="1600" dirty="0">
                  <a:solidFill>
                    <a:schemeClr val="bg1"/>
                  </a:solidFill>
                </a:rPr>
                <a:t>  Team  </a:t>
              </a:r>
            </a:p>
            <a:p>
              <a:r>
                <a:rPr lang="da-DK" sz="1600" dirty="0">
                  <a:solidFill>
                    <a:schemeClr val="bg1"/>
                  </a:solidFill>
                </a:rPr>
                <a:t>      A</a:t>
              </a:r>
            </a:p>
          </p:txBody>
        </p:sp>
        <p:sp>
          <p:nvSpPr>
            <p:cNvPr id="43" name="Rektangel 42">
              <a:extLst>
                <a:ext uri="{FF2B5EF4-FFF2-40B4-BE49-F238E27FC236}">
                  <a16:creationId xmlns:a16="http://schemas.microsoft.com/office/drawing/2014/main" id="{757C8C32-7FA3-48CC-80E9-89F5778A84AA}"/>
                </a:ext>
              </a:extLst>
            </p:cNvPr>
            <p:cNvSpPr/>
            <p:nvPr/>
          </p:nvSpPr>
          <p:spPr>
            <a:xfrm>
              <a:off x="4343879" y="1947551"/>
              <a:ext cx="935171" cy="646331"/>
            </a:xfrm>
            <a:prstGeom prst="rect">
              <a:avLst/>
            </a:prstGeom>
          </p:spPr>
          <p:txBody>
            <a:bodyPr wrap="square">
              <a:spAutoFit/>
            </a:bodyPr>
            <a:lstStyle/>
            <a:p>
              <a:r>
                <a:rPr lang="da-DK" dirty="0">
                  <a:solidFill>
                    <a:schemeClr val="bg1"/>
                  </a:solidFill>
                </a:rPr>
                <a:t>  Team  </a:t>
              </a:r>
            </a:p>
            <a:p>
              <a:r>
                <a:rPr lang="da-DK" dirty="0">
                  <a:solidFill>
                    <a:schemeClr val="bg1"/>
                  </a:solidFill>
                </a:rPr>
                <a:t>      C</a:t>
              </a:r>
            </a:p>
          </p:txBody>
        </p:sp>
        <p:sp>
          <p:nvSpPr>
            <p:cNvPr id="44" name="Rektangel 43">
              <a:extLst>
                <a:ext uri="{FF2B5EF4-FFF2-40B4-BE49-F238E27FC236}">
                  <a16:creationId xmlns:a16="http://schemas.microsoft.com/office/drawing/2014/main" id="{E8D3C532-FD61-4F5D-B6F3-BF4423BAC6DB}"/>
                </a:ext>
              </a:extLst>
            </p:cNvPr>
            <p:cNvSpPr/>
            <p:nvPr/>
          </p:nvSpPr>
          <p:spPr>
            <a:xfrm>
              <a:off x="2953248" y="1947551"/>
              <a:ext cx="935171" cy="646331"/>
            </a:xfrm>
            <a:prstGeom prst="rect">
              <a:avLst/>
            </a:prstGeom>
          </p:spPr>
          <p:txBody>
            <a:bodyPr wrap="square">
              <a:spAutoFit/>
            </a:bodyPr>
            <a:lstStyle/>
            <a:p>
              <a:r>
                <a:rPr lang="da-DK" dirty="0">
                  <a:solidFill>
                    <a:schemeClr val="bg1"/>
                  </a:solidFill>
                </a:rPr>
                <a:t>  Team  </a:t>
              </a:r>
            </a:p>
            <a:p>
              <a:r>
                <a:rPr lang="da-DK" dirty="0">
                  <a:solidFill>
                    <a:schemeClr val="bg1"/>
                  </a:solidFill>
                </a:rPr>
                <a:t>      B</a:t>
              </a:r>
            </a:p>
          </p:txBody>
        </p:sp>
      </p:grpSp>
      <p:sp>
        <p:nvSpPr>
          <p:cNvPr id="49" name="Rektangel 48">
            <a:extLst>
              <a:ext uri="{FF2B5EF4-FFF2-40B4-BE49-F238E27FC236}">
                <a16:creationId xmlns:a16="http://schemas.microsoft.com/office/drawing/2014/main" id="{49DDF694-2AA6-43A9-8B5B-619EFC296AC9}"/>
              </a:ext>
            </a:extLst>
          </p:cNvPr>
          <p:cNvSpPr/>
          <p:nvPr/>
        </p:nvSpPr>
        <p:spPr>
          <a:xfrm>
            <a:off x="1445723" y="663772"/>
            <a:ext cx="7797327"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The process and the facilitation of the game</a:t>
            </a:r>
            <a:r>
              <a:rPr lang="da-DK" sz="2800" b="1" dirty="0">
                <a:latin typeface="Arial" panose="020B0604020202020204" pitchFamily="34" charset="0"/>
                <a:cs typeface="Arial" panose="020B0604020202020204" pitchFamily="34" charset="0"/>
              </a:rPr>
              <a:t> </a:t>
            </a:r>
          </a:p>
        </p:txBody>
      </p:sp>
      <p:sp>
        <p:nvSpPr>
          <p:cNvPr id="50" name="Ellipse 49">
            <a:extLst>
              <a:ext uri="{FF2B5EF4-FFF2-40B4-BE49-F238E27FC236}">
                <a16:creationId xmlns:a16="http://schemas.microsoft.com/office/drawing/2014/main" id="{3F62E00C-43AD-454E-8B1D-4EA635D0DDFA}"/>
              </a:ext>
            </a:extLst>
          </p:cNvPr>
          <p:cNvSpPr/>
          <p:nvPr/>
        </p:nvSpPr>
        <p:spPr>
          <a:xfrm>
            <a:off x="4102278" y="1614546"/>
            <a:ext cx="1327260" cy="1305478"/>
          </a:xfrm>
          <a:prstGeom prst="ellipse">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8D20AEBA-191F-4943-9B83-852FF6FFA0E1}"/>
              </a:ext>
            </a:extLst>
          </p:cNvPr>
          <p:cNvSpPr/>
          <p:nvPr/>
        </p:nvSpPr>
        <p:spPr>
          <a:xfrm>
            <a:off x="1515416" y="2747524"/>
            <a:ext cx="3805848" cy="369332"/>
          </a:xfrm>
          <a:prstGeom prst="rect">
            <a:avLst/>
          </a:prstGeom>
        </p:spPr>
        <p:txBody>
          <a:bodyPr wrap="square">
            <a:spAutoFit/>
          </a:bodyPr>
          <a:lstStyle/>
          <a:p>
            <a:r>
              <a:rPr lang="en-US" dirty="0"/>
              <a:t>Reflection on game round 1 in plenary</a:t>
            </a:r>
            <a:r>
              <a:rPr lang="da-DK" dirty="0"/>
              <a:t> </a:t>
            </a:r>
          </a:p>
        </p:txBody>
      </p:sp>
      <p:sp>
        <p:nvSpPr>
          <p:cNvPr id="24" name="Rektangel 23">
            <a:extLst>
              <a:ext uri="{FF2B5EF4-FFF2-40B4-BE49-F238E27FC236}">
                <a16:creationId xmlns:a16="http://schemas.microsoft.com/office/drawing/2014/main" id="{FE70EEA9-7D82-46FB-876F-B0DA215A343C}"/>
              </a:ext>
            </a:extLst>
          </p:cNvPr>
          <p:cNvSpPr/>
          <p:nvPr/>
        </p:nvSpPr>
        <p:spPr>
          <a:xfrm>
            <a:off x="1568684" y="1431558"/>
            <a:ext cx="3417539" cy="369332"/>
          </a:xfrm>
          <a:prstGeom prst="rect">
            <a:avLst/>
          </a:prstGeom>
        </p:spPr>
        <p:txBody>
          <a:bodyPr wrap="none">
            <a:spAutoFit/>
          </a:bodyPr>
          <a:lstStyle/>
          <a:p>
            <a:r>
              <a:rPr lang="en-US" dirty="0">
                <a:solidFill>
                  <a:schemeClr val="bg1"/>
                </a:solidFill>
              </a:rPr>
              <a:t>Introduction and review of theory</a:t>
            </a:r>
            <a:endParaRPr lang="da-DK" dirty="0">
              <a:solidFill>
                <a:schemeClr val="bg1"/>
              </a:solidFill>
            </a:endParaRPr>
          </a:p>
        </p:txBody>
      </p:sp>
      <p:grpSp>
        <p:nvGrpSpPr>
          <p:cNvPr id="72" name="Gruppe 71">
            <a:extLst>
              <a:ext uri="{FF2B5EF4-FFF2-40B4-BE49-F238E27FC236}">
                <a16:creationId xmlns:a16="http://schemas.microsoft.com/office/drawing/2014/main" id="{D3C66F1A-A60D-4487-987F-542B46CF146A}"/>
              </a:ext>
            </a:extLst>
          </p:cNvPr>
          <p:cNvGrpSpPr/>
          <p:nvPr/>
        </p:nvGrpSpPr>
        <p:grpSpPr>
          <a:xfrm>
            <a:off x="9168421" y="1963208"/>
            <a:ext cx="935171" cy="600164"/>
            <a:chOff x="8763502" y="1963208"/>
            <a:chExt cx="935171" cy="600164"/>
          </a:xfrm>
        </p:grpSpPr>
        <p:sp>
          <p:nvSpPr>
            <p:cNvPr id="58" name="CustomShape 15">
              <a:extLst>
                <a:ext uri="{FF2B5EF4-FFF2-40B4-BE49-F238E27FC236}">
                  <a16:creationId xmlns:a16="http://schemas.microsoft.com/office/drawing/2014/main" id="{6C58652E-11D6-4109-8789-A37AD714C873}"/>
                </a:ext>
              </a:extLst>
            </p:cNvPr>
            <p:cNvSpPr/>
            <p:nvPr/>
          </p:nvSpPr>
          <p:spPr>
            <a:xfrm>
              <a:off x="8763502" y="2020922"/>
              <a:ext cx="849671" cy="488160"/>
            </a:xfrm>
            <a:prstGeom prst="rect">
              <a:avLst/>
            </a:prstGeom>
            <a:solidFill>
              <a:schemeClr val="accent1">
                <a:lumMod val="75000"/>
              </a:schemeClr>
            </a:solidFill>
            <a:ln w="9360">
              <a:noFill/>
            </a:ln>
          </p:spPr>
        </p:sp>
        <p:sp>
          <p:nvSpPr>
            <p:cNvPr id="54" name="Rektangel 53">
              <a:extLst>
                <a:ext uri="{FF2B5EF4-FFF2-40B4-BE49-F238E27FC236}">
                  <a16:creationId xmlns:a16="http://schemas.microsoft.com/office/drawing/2014/main" id="{D8553E37-9A77-4CA6-AB64-1E29735BFA18}"/>
                </a:ext>
              </a:extLst>
            </p:cNvPr>
            <p:cNvSpPr/>
            <p:nvPr/>
          </p:nvSpPr>
          <p:spPr>
            <a:xfrm>
              <a:off x="8763502" y="1963208"/>
              <a:ext cx="935171" cy="600164"/>
            </a:xfrm>
            <a:prstGeom prst="rect">
              <a:avLst/>
            </a:prstGeom>
          </p:spPr>
          <p:txBody>
            <a:bodyPr wrap="square">
              <a:spAutoFit/>
            </a:bodyPr>
            <a:lstStyle/>
            <a:p>
              <a:r>
                <a:rPr lang="en-US" sz="1100" dirty="0">
                  <a:solidFill>
                    <a:schemeClr val="bg1"/>
                  </a:solidFill>
                </a:rPr>
                <a:t>Result</a:t>
              </a:r>
            </a:p>
            <a:p>
              <a:r>
                <a:rPr lang="en-US" sz="1100" dirty="0">
                  <a:solidFill>
                    <a:schemeClr val="bg1"/>
                  </a:solidFill>
                </a:rPr>
                <a:t>Reflection</a:t>
              </a:r>
            </a:p>
            <a:p>
              <a:r>
                <a:rPr lang="en-US" sz="1100" dirty="0">
                  <a:solidFill>
                    <a:schemeClr val="bg1"/>
                  </a:solidFill>
                </a:rPr>
                <a:t>Next choice</a:t>
              </a:r>
            </a:p>
          </p:txBody>
        </p:sp>
      </p:grpSp>
      <p:sp>
        <p:nvSpPr>
          <p:cNvPr id="59" name="Pil: højre 58">
            <a:extLst>
              <a:ext uri="{FF2B5EF4-FFF2-40B4-BE49-F238E27FC236}">
                <a16:creationId xmlns:a16="http://schemas.microsoft.com/office/drawing/2014/main" id="{EC1B28BB-1D58-438E-9A00-FBA72428AA62}"/>
              </a:ext>
            </a:extLst>
          </p:cNvPr>
          <p:cNvSpPr/>
          <p:nvPr/>
        </p:nvSpPr>
        <p:spPr>
          <a:xfrm>
            <a:off x="5429538" y="2088790"/>
            <a:ext cx="837157" cy="334667"/>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4" name="Gruppe 63">
            <a:extLst>
              <a:ext uri="{FF2B5EF4-FFF2-40B4-BE49-F238E27FC236}">
                <a16:creationId xmlns:a16="http://schemas.microsoft.com/office/drawing/2014/main" id="{CA116033-0C66-42C9-834E-3B1C05E57FD3}"/>
              </a:ext>
            </a:extLst>
          </p:cNvPr>
          <p:cNvGrpSpPr/>
          <p:nvPr/>
        </p:nvGrpSpPr>
        <p:grpSpPr>
          <a:xfrm>
            <a:off x="6333588" y="2019210"/>
            <a:ext cx="849671" cy="488160"/>
            <a:chOff x="6469057" y="2020922"/>
            <a:chExt cx="849671" cy="488160"/>
          </a:xfrm>
        </p:grpSpPr>
        <p:sp>
          <p:nvSpPr>
            <p:cNvPr id="56" name="CustomShape 15">
              <a:extLst>
                <a:ext uri="{FF2B5EF4-FFF2-40B4-BE49-F238E27FC236}">
                  <a16:creationId xmlns:a16="http://schemas.microsoft.com/office/drawing/2014/main" id="{C37271F8-FB2E-49BA-AE55-D954896679FE}"/>
                </a:ext>
              </a:extLst>
            </p:cNvPr>
            <p:cNvSpPr/>
            <p:nvPr/>
          </p:nvSpPr>
          <p:spPr>
            <a:xfrm>
              <a:off x="6469057" y="2020922"/>
              <a:ext cx="849671" cy="488160"/>
            </a:xfrm>
            <a:prstGeom prst="rect">
              <a:avLst/>
            </a:prstGeom>
            <a:solidFill>
              <a:schemeClr val="accent1">
                <a:lumMod val="75000"/>
              </a:schemeClr>
            </a:solidFill>
            <a:ln w="9360">
              <a:noFill/>
            </a:ln>
          </p:spPr>
        </p:sp>
        <p:sp>
          <p:nvSpPr>
            <p:cNvPr id="60" name="Rektangel 59">
              <a:extLst>
                <a:ext uri="{FF2B5EF4-FFF2-40B4-BE49-F238E27FC236}">
                  <a16:creationId xmlns:a16="http://schemas.microsoft.com/office/drawing/2014/main" id="{9F101237-3876-45D6-B9FA-5F93319F783B}"/>
                </a:ext>
              </a:extLst>
            </p:cNvPr>
            <p:cNvSpPr/>
            <p:nvPr/>
          </p:nvSpPr>
          <p:spPr>
            <a:xfrm>
              <a:off x="6515865"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2</a:t>
              </a:r>
            </a:p>
          </p:txBody>
        </p:sp>
        <p:sp>
          <p:nvSpPr>
            <p:cNvPr id="61" name="Rektangel 60">
              <a:extLst>
                <a:ext uri="{FF2B5EF4-FFF2-40B4-BE49-F238E27FC236}">
                  <a16:creationId xmlns:a16="http://schemas.microsoft.com/office/drawing/2014/main" id="{6A5C51B7-6963-4E86-A661-17568AD946D5}"/>
                </a:ext>
              </a:extLst>
            </p:cNvPr>
            <p:cNvSpPr/>
            <p:nvPr/>
          </p:nvSpPr>
          <p:spPr>
            <a:xfrm>
              <a:off x="6725784"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4</a:t>
              </a:r>
            </a:p>
          </p:txBody>
        </p:sp>
        <p:sp>
          <p:nvSpPr>
            <p:cNvPr id="62" name="Rektangel 61">
              <a:extLst>
                <a:ext uri="{FF2B5EF4-FFF2-40B4-BE49-F238E27FC236}">
                  <a16:creationId xmlns:a16="http://schemas.microsoft.com/office/drawing/2014/main" id="{EFF020DC-5B17-49E0-B051-CAAC4002789F}"/>
                </a:ext>
              </a:extLst>
            </p:cNvPr>
            <p:cNvSpPr/>
            <p:nvPr/>
          </p:nvSpPr>
          <p:spPr>
            <a:xfrm>
              <a:off x="6935703"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7</a:t>
              </a:r>
            </a:p>
          </p:txBody>
        </p:sp>
        <p:sp>
          <p:nvSpPr>
            <p:cNvPr id="63" name="Rektangel 62">
              <a:extLst>
                <a:ext uri="{FF2B5EF4-FFF2-40B4-BE49-F238E27FC236}">
                  <a16:creationId xmlns:a16="http://schemas.microsoft.com/office/drawing/2014/main" id="{DD39FA44-A7F9-4364-8101-7B20E48EDD6E}"/>
                </a:ext>
              </a:extLst>
            </p:cNvPr>
            <p:cNvSpPr/>
            <p:nvPr/>
          </p:nvSpPr>
          <p:spPr>
            <a:xfrm>
              <a:off x="7145623"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8</a:t>
              </a:r>
            </a:p>
          </p:txBody>
        </p:sp>
      </p:grpSp>
      <p:grpSp>
        <p:nvGrpSpPr>
          <p:cNvPr id="66" name="Gruppe 65">
            <a:extLst>
              <a:ext uri="{FF2B5EF4-FFF2-40B4-BE49-F238E27FC236}">
                <a16:creationId xmlns:a16="http://schemas.microsoft.com/office/drawing/2014/main" id="{746DDD44-6007-4CB2-B9BB-97635E59453D}"/>
              </a:ext>
            </a:extLst>
          </p:cNvPr>
          <p:cNvGrpSpPr/>
          <p:nvPr/>
        </p:nvGrpSpPr>
        <p:grpSpPr>
          <a:xfrm>
            <a:off x="7751005" y="2019210"/>
            <a:ext cx="849671" cy="488160"/>
            <a:chOff x="6469057" y="2020922"/>
            <a:chExt cx="849671" cy="488160"/>
          </a:xfrm>
        </p:grpSpPr>
        <p:sp>
          <p:nvSpPr>
            <p:cNvPr id="67" name="CustomShape 15">
              <a:extLst>
                <a:ext uri="{FF2B5EF4-FFF2-40B4-BE49-F238E27FC236}">
                  <a16:creationId xmlns:a16="http://schemas.microsoft.com/office/drawing/2014/main" id="{F7554D19-2D0A-4E72-BD2B-276DE01AB59B}"/>
                </a:ext>
              </a:extLst>
            </p:cNvPr>
            <p:cNvSpPr/>
            <p:nvPr/>
          </p:nvSpPr>
          <p:spPr>
            <a:xfrm>
              <a:off x="6469057" y="2020922"/>
              <a:ext cx="849671" cy="488160"/>
            </a:xfrm>
            <a:prstGeom prst="rect">
              <a:avLst/>
            </a:prstGeom>
            <a:solidFill>
              <a:schemeClr val="accent1">
                <a:lumMod val="75000"/>
              </a:schemeClr>
            </a:solidFill>
            <a:ln w="9360">
              <a:noFill/>
            </a:ln>
          </p:spPr>
        </p:sp>
        <p:sp>
          <p:nvSpPr>
            <p:cNvPr id="68" name="Rektangel 67">
              <a:extLst>
                <a:ext uri="{FF2B5EF4-FFF2-40B4-BE49-F238E27FC236}">
                  <a16:creationId xmlns:a16="http://schemas.microsoft.com/office/drawing/2014/main" id="{9C38D7AC-8A5D-4AD3-8899-BFF5ED732573}"/>
                </a:ext>
              </a:extLst>
            </p:cNvPr>
            <p:cNvSpPr/>
            <p:nvPr/>
          </p:nvSpPr>
          <p:spPr>
            <a:xfrm>
              <a:off x="6515865"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69" name="Rektangel 68">
              <a:extLst>
                <a:ext uri="{FF2B5EF4-FFF2-40B4-BE49-F238E27FC236}">
                  <a16:creationId xmlns:a16="http://schemas.microsoft.com/office/drawing/2014/main" id="{211E99C1-5EED-4FF9-ABFE-416CD1D5DF64}"/>
                </a:ext>
              </a:extLst>
            </p:cNvPr>
            <p:cNvSpPr/>
            <p:nvPr/>
          </p:nvSpPr>
          <p:spPr>
            <a:xfrm>
              <a:off x="6725784"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70" name="Rektangel 69">
              <a:extLst>
                <a:ext uri="{FF2B5EF4-FFF2-40B4-BE49-F238E27FC236}">
                  <a16:creationId xmlns:a16="http://schemas.microsoft.com/office/drawing/2014/main" id="{79676298-AE7D-4624-8988-C59233D14A95}"/>
                </a:ext>
              </a:extLst>
            </p:cNvPr>
            <p:cNvSpPr/>
            <p:nvPr/>
          </p:nvSpPr>
          <p:spPr>
            <a:xfrm>
              <a:off x="6935703" y="2093472"/>
              <a:ext cx="135444" cy="334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7</a:t>
              </a:r>
            </a:p>
          </p:txBody>
        </p:sp>
        <p:sp>
          <p:nvSpPr>
            <p:cNvPr id="71" name="Rektangel 70">
              <a:extLst>
                <a:ext uri="{FF2B5EF4-FFF2-40B4-BE49-F238E27FC236}">
                  <a16:creationId xmlns:a16="http://schemas.microsoft.com/office/drawing/2014/main" id="{2CD29A31-44C7-4B90-A9C5-AB5397C81FBA}"/>
                </a:ext>
              </a:extLst>
            </p:cNvPr>
            <p:cNvSpPr/>
            <p:nvPr/>
          </p:nvSpPr>
          <p:spPr>
            <a:xfrm>
              <a:off x="7145623" y="2093472"/>
              <a:ext cx="135444" cy="3346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dirty="0"/>
            </a:p>
          </p:txBody>
        </p:sp>
      </p:grpSp>
      <p:sp>
        <p:nvSpPr>
          <p:cNvPr id="73" name="Pil: højre 72">
            <a:extLst>
              <a:ext uri="{FF2B5EF4-FFF2-40B4-BE49-F238E27FC236}">
                <a16:creationId xmlns:a16="http://schemas.microsoft.com/office/drawing/2014/main" id="{EA527D70-8B46-4938-BB0F-3E69CAE1CE12}"/>
              </a:ext>
            </a:extLst>
          </p:cNvPr>
          <p:cNvSpPr/>
          <p:nvPr/>
        </p:nvSpPr>
        <p:spPr>
          <a:xfrm>
            <a:off x="7227587" y="2095956"/>
            <a:ext cx="479090" cy="334667"/>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4" name="Pil: højre 73">
            <a:extLst>
              <a:ext uri="{FF2B5EF4-FFF2-40B4-BE49-F238E27FC236}">
                <a16:creationId xmlns:a16="http://schemas.microsoft.com/office/drawing/2014/main" id="{ADF2C5F5-A2EA-4891-847D-22682D265F61}"/>
              </a:ext>
            </a:extLst>
          </p:cNvPr>
          <p:cNvSpPr/>
          <p:nvPr/>
        </p:nvSpPr>
        <p:spPr>
          <a:xfrm>
            <a:off x="8645004" y="2115868"/>
            <a:ext cx="479090" cy="334667"/>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il: højre 74">
            <a:extLst>
              <a:ext uri="{FF2B5EF4-FFF2-40B4-BE49-F238E27FC236}">
                <a16:creationId xmlns:a16="http://schemas.microsoft.com/office/drawing/2014/main" id="{6518CF6F-65F3-4A5C-9945-27BAB20E7884}"/>
              </a:ext>
            </a:extLst>
          </p:cNvPr>
          <p:cNvSpPr/>
          <p:nvPr/>
        </p:nvSpPr>
        <p:spPr>
          <a:xfrm rot="16200000">
            <a:off x="6383646" y="2790959"/>
            <a:ext cx="837157" cy="334667"/>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6" name="Rektangel 75">
            <a:extLst>
              <a:ext uri="{FF2B5EF4-FFF2-40B4-BE49-F238E27FC236}">
                <a16:creationId xmlns:a16="http://schemas.microsoft.com/office/drawing/2014/main" id="{27E56E95-86F7-4B98-829A-041828D27E17}"/>
              </a:ext>
            </a:extLst>
          </p:cNvPr>
          <p:cNvSpPr/>
          <p:nvPr/>
        </p:nvSpPr>
        <p:spPr>
          <a:xfrm rot="16200000">
            <a:off x="8057778" y="1853182"/>
            <a:ext cx="198549" cy="285134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Rektangel 76">
            <a:extLst>
              <a:ext uri="{FF2B5EF4-FFF2-40B4-BE49-F238E27FC236}">
                <a16:creationId xmlns:a16="http://schemas.microsoft.com/office/drawing/2014/main" id="{C6A72829-D088-4FB0-8686-78A2DFC33D4E}"/>
              </a:ext>
            </a:extLst>
          </p:cNvPr>
          <p:cNvSpPr/>
          <p:nvPr/>
        </p:nvSpPr>
        <p:spPr>
          <a:xfrm>
            <a:off x="9508867" y="2539240"/>
            <a:ext cx="170347" cy="8371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814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96C7B51-F2D7-4EEB-B2E1-A6077B1DAE4E}"/>
              </a:ext>
            </a:extLst>
          </p:cNvPr>
          <p:cNvGrpSpPr/>
          <p:nvPr/>
        </p:nvGrpSpPr>
        <p:grpSpPr>
          <a:xfrm>
            <a:off x="1473200" y="5942666"/>
            <a:ext cx="9400334" cy="437808"/>
            <a:chOff x="1473200" y="5942666"/>
            <a:chExt cx="9400334" cy="437808"/>
          </a:xfrm>
        </p:grpSpPr>
        <p:sp>
          <p:nvSpPr>
            <p:cNvPr id="5" name="Rektangel 4">
              <a:extLst>
                <a:ext uri="{FF2B5EF4-FFF2-40B4-BE49-F238E27FC236}">
                  <a16:creationId xmlns:a16="http://schemas.microsoft.com/office/drawing/2014/main" id="{9353CD1B-C2DF-4EFD-AF94-2182FBAFF5B9}"/>
                </a:ext>
              </a:extLst>
            </p:cNvPr>
            <p:cNvSpPr/>
            <p:nvPr/>
          </p:nvSpPr>
          <p:spPr>
            <a:xfrm>
              <a:off x="1473200" y="6072697"/>
              <a:ext cx="2004075" cy="307777"/>
            </a:xfrm>
            <a:prstGeom prst="rect">
              <a:avLst/>
            </a:prstGeom>
            <a:ln>
              <a:noFill/>
            </a:ln>
          </p:spPr>
          <p:txBody>
            <a:bodyPr wrap="none">
              <a:spAutoFit/>
            </a:bodyPr>
            <a:lstStyle/>
            <a:p>
              <a:r>
                <a:rPr lang="en-US" sz="1400" dirty="0" err="1">
                  <a:latin typeface="Arial" panose="020B0604020202020204" pitchFamily="34" charset="0"/>
                  <a:cs typeface="Arial" panose="020B0604020202020204" pitchFamily="34" charset="0"/>
                </a:rPr>
                <a:t>airbornleadership</a:t>
              </a:r>
              <a:r>
                <a:rPr lang="da-DK" sz="1400" dirty="0">
                  <a:latin typeface="Arial" panose="020B0604020202020204" pitchFamily="34" charset="0"/>
                  <a:cs typeface="Arial" panose="020B0604020202020204" pitchFamily="34" charset="0"/>
                </a:rPr>
                <a:t>.com </a:t>
              </a:r>
            </a:p>
          </p:txBody>
        </p:sp>
        <p:cxnSp>
          <p:nvCxnSpPr>
            <p:cNvPr id="6" name="Lige forbindelse 5">
              <a:extLst>
                <a:ext uri="{FF2B5EF4-FFF2-40B4-BE49-F238E27FC236}">
                  <a16:creationId xmlns:a16="http://schemas.microsoft.com/office/drawing/2014/main" id="{DA15E614-A106-47FD-BF56-FD10636DA144}"/>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F59B858E-ACCF-4179-BD90-859421B15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pic>
        <p:nvPicPr>
          <p:cNvPr id="8" name="Billede 7">
            <a:extLst>
              <a:ext uri="{FF2B5EF4-FFF2-40B4-BE49-F238E27FC236}">
                <a16:creationId xmlns:a16="http://schemas.microsoft.com/office/drawing/2014/main" id="{14F3DC93-85F8-4060-9308-66BE2A032F89}"/>
              </a:ext>
            </a:extLst>
          </p:cNvPr>
          <p:cNvPicPr>
            <a:picLocks noChangeAspect="1"/>
          </p:cNvPicPr>
          <p:nvPr/>
        </p:nvPicPr>
        <p:blipFill rotWithShape="1">
          <a:blip r:embed="rId3">
            <a:extLst>
              <a:ext uri="{28A0092B-C50C-407E-A947-70E740481C1C}">
                <a14:useLocalDpi xmlns:a14="http://schemas.microsoft.com/office/drawing/2010/main" val="0"/>
              </a:ext>
            </a:extLst>
          </a:blip>
          <a:srcRect l="53083" t="9061" r="15360" b="9386"/>
          <a:stretch/>
        </p:blipFill>
        <p:spPr>
          <a:xfrm>
            <a:off x="1554839" y="1872322"/>
            <a:ext cx="2600708" cy="3780702"/>
          </a:xfrm>
          <a:prstGeom prst="rect">
            <a:avLst/>
          </a:prstGeom>
        </p:spPr>
      </p:pic>
      <p:sp>
        <p:nvSpPr>
          <p:cNvPr id="10" name="Rektangel 9">
            <a:extLst>
              <a:ext uri="{FF2B5EF4-FFF2-40B4-BE49-F238E27FC236}">
                <a16:creationId xmlns:a16="http://schemas.microsoft.com/office/drawing/2014/main" id="{3FB47917-1D50-438C-B6FE-154EDB3AFDA4}"/>
              </a:ext>
            </a:extLst>
          </p:cNvPr>
          <p:cNvSpPr/>
          <p:nvPr/>
        </p:nvSpPr>
        <p:spPr>
          <a:xfrm>
            <a:off x="1445723" y="663772"/>
            <a:ext cx="9871613" cy="1138773"/>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The game is based on the following project management books:</a:t>
            </a:r>
          </a:p>
          <a:p>
            <a:endParaRPr lang="en-US" sz="24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For Danish readers  				           For international readers</a:t>
            </a:r>
            <a:r>
              <a:rPr lang="da-DK" sz="2000" b="1" dirty="0">
                <a:solidFill>
                  <a:srgbClr val="002060"/>
                </a:solidFill>
                <a:latin typeface="Arial" panose="020B0604020202020204" pitchFamily="34" charset="0"/>
                <a:cs typeface="Arial" panose="020B0604020202020204" pitchFamily="34" charset="0"/>
              </a:rPr>
              <a:t>     </a:t>
            </a:r>
          </a:p>
        </p:txBody>
      </p:sp>
      <p:pic>
        <p:nvPicPr>
          <p:cNvPr id="1026" name="Picture 2">
            <a:extLst>
              <a:ext uri="{FF2B5EF4-FFF2-40B4-BE49-F238E27FC236}">
                <a16:creationId xmlns:a16="http://schemas.microsoft.com/office/drawing/2014/main" id="{0050A54A-8572-43EC-A87C-64B28918B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823" y="1881200"/>
            <a:ext cx="2679267" cy="378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25B6CAA-3760-4EA0-BA5F-7D1A12C4D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711" y="1881201"/>
            <a:ext cx="2679266" cy="37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0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96C7B51-F2D7-4EEB-B2E1-A6077B1DAE4E}"/>
              </a:ext>
            </a:extLst>
          </p:cNvPr>
          <p:cNvGrpSpPr/>
          <p:nvPr/>
        </p:nvGrpSpPr>
        <p:grpSpPr>
          <a:xfrm>
            <a:off x="1473200" y="5942666"/>
            <a:ext cx="9400334" cy="437808"/>
            <a:chOff x="1473200" y="5942666"/>
            <a:chExt cx="9400334" cy="437808"/>
          </a:xfrm>
        </p:grpSpPr>
        <p:sp>
          <p:nvSpPr>
            <p:cNvPr id="5" name="Rektangel 4">
              <a:extLst>
                <a:ext uri="{FF2B5EF4-FFF2-40B4-BE49-F238E27FC236}">
                  <a16:creationId xmlns:a16="http://schemas.microsoft.com/office/drawing/2014/main" id="{9353CD1B-C2DF-4EFD-AF94-2182FBAFF5B9}"/>
                </a:ext>
              </a:extLst>
            </p:cNvPr>
            <p:cNvSpPr/>
            <p:nvPr/>
          </p:nvSpPr>
          <p:spPr>
            <a:xfrm>
              <a:off x="1473200" y="6072697"/>
              <a:ext cx="2004075" cy="307777"/>
            </a:xfrm>
            <a:prstGeom prst="rect">
              <a:avLst/>
            </a:prstGeom>
            <a:ln>
              <a:noFill/>
            </a:ln>
          </p:spPr>
          <p:txBody>
            <a:bodyPr wrap="none">
              <a:spAutoFit/>
            </a:bodyPr>
            <a:lstStyle/>
            <a:p>
              <a:r>
                <a:rPr lang="en-US" sz="1400" dirty="0" err="1">
                  <a:latin typeface="Arial" panose="020B0604020202020204" pitchFamily="34" charset="0"/>
                  <a:cs typeface="Arial" panose="020B0604020202020204" pitchFamily="34" charset="0"/>
                </a:rPr>
                <a:t>airbornleadership</a:t>
              </a:r>
              <a:r>
                <a:rPr lang="da-DK" sz="1400" dirty="0">
                  <a:latin typeface="Arial" panose="020B0604020202020204" pitchFamily="34" charset="0"/>
                  <a:cs typeface="Arial" panose="020B0604020202020204" pitchFamily="34" charset="0"/>
                </a:rPr>
                <a:t>.com </a:t>
              </a:r>
            </a:p>
          </p:txBody>
        </p:sp>
        <p:cxnSp>
          <p:nvCxnSpPr>
            <p:cNvPr id="6" name="Lige forbindelse 5">
              <a:extLst>
                <a:ext uri="{FF2B5EF4-FFF2-40B4-BE49-F238E27FC236}">
                  <a16:creationId xmlns:a16="http://schemas.microsoft.com/office/drawing/2014/main" id="{DA15E614-A106-47FD-BF56-FD10636DA144}"/>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F59B858E-ACCF-4179-BD90-859421B15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
        <p:nvSpPr>
          <p:cNvPr id="10" name="Rektangel 9">
            <a:extLst>
              <a:ext uri="{FF2B5EF4-FFF2-40B4-BE49-F238E27FC236}">
                <a16:creationId xmlns:a16="http://schemas.microsoft.com/office/drawing/2014/main" id="{3FB47917-1D50-438C-B6FE-154EDB3AFDA4}"/>
              </a:ext>
            </a:extLst>
          </p:cNvPr>
          <p:cNvSpPr/>
          <p:nvPr/>
        </p:nvSpPr>
        <p:spPr>
          <a:xfrm>
            <a:off x="1445723" y="663772"/>
            <a:ext cx="7845546" cy="4678204"/>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Get started playing</a:t>
            </a:r>
            <a:endParaRPr lang="da-DK" sz="2400"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latin typeface="Arial" panose="020B0604020202020204" pitchFamily="34" charset="0"/>
              <a:cs typeface="Arial" panose="020B0604020202020204" pitchFamily="34" charset="0"/>
            </a:endParaRPr>
          </a:p>
          <a:p>
            <a:r>
              <a:rPr lang="en-US" sz="2400" dirty="0">
                <a:solidFill>
                  <a:srgbClr val="002060"/>
                </a:solidFill>
              </a:rPr>
              <a:t>If you want to try the game in your organization then contact:</a:t>
            </a:r>
            <a:endParaRPr lang="da-DK" sz="2400" dirty="0">
              <a:solidFill>
                <a:srgbClr val="002060"/>
              </a:solidFill>
            </a:endParaRPr>
          </a:p>
          <a:p>
            <a:r>
              <a:rPr lang="en-US" dirty="0">
                <a:solidFill>
                  <a:srgbClr val="002060"/>
                </a:solidFill>
              </a:rPr>
              <a:t> </a:t>
            </a:r>
            <a:endParaRPr lang="da-DK" dirty="0">
              <a:solidFill>
                <a:srgbClr val="002060"/>
              </a:solidFill>
            </a:endParaRPr>
          </a:p>
          <a:p>
            <a:r>
              <a:rPr lang="en-US" sz="1600" b="1" dirty="0">
                <a:solidFill>
                  <a:srgbClr val="002060"/>
                </a:solidFill>
                <a:latin typeface="Arial" panose="020B0604020202020204" pitchFamily="34" charset="0"/>
                <a:cs typeface="Arial" panose="020B0604020202020204" pitchFamily="34" charset="0"/>
              </a:rPr>
              <a:t>Inside Denmark:</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John Ryding Olsson</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Email: jro@airbornleadership.com</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Phone: +45 311 811 66</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www.airbornleadership.com</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a:t>
            </a:r>
            <a:endParaRPr lang="da-DK" sz="1600" dirty="0">
              <a:solidFill>
                <a:srgbClr val="002060"/>
              </a:solidFill>
              <a:latin typeface="Arial" panose="020B0604020202020204" pitchFamily="34" charset="0"/>
              <a:cs typeface="Arial" panose="020B0604020202020204" pitchFamily="34" charset="0"/>
            </a:endParaRPr>
          </a:p>
          <a:p>
            <a:r>
              <a:rPr lang="en-US" sz="1600" b="1" dirty="0">
                <a:solidFill>
                  <a:srgbClr val="002060"/>
                </a:solidFill>
                <a:latin typeface="Arial" panose="020B0604020202020204" pitchFamily="34" charset="0"/>
                <a:cs typeface="Arial" panose="020B0604020202020204" pitchFamily="34" charset="0"/>
              </a:rPr>
              <a:t>Outside of Denmark (International)</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www.actee.com</a:t>
            </a:r>
            <a:r>
              <a:rPr lang="en-US" sz="1600" dirty="0">
                <a:solidFill>
                  <a:srgbClr val="002060"/>
                </a:solidFill>
                <a:latin typeface="Arial" panose="020B0604020202020204" pitchFamily="34" charset="0"/>
                <a:cs typeface="Arial" panose="020B0604020202020204" pitchFamily="34" charset="0"/>
              </a:rPr>
              <a:t> </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Phone: +45 7070 7505</a:t>
            </a:r>
            <a:endParaRPr lang="da-DK"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Email: </a:t>
            </a:r>
            <a:r>
              <a:rPr lang="en-US" sz="16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info@actee.com</a:t>
            </a:r>
            <a:endParaRPr lang="da-DK" sz="1600" dirty="0">
              <a:solidFill>
                <a:srgbClr val="002060"/>
              </a:solidFill>
              <a:latin typeface="Arial" panose="020B0604020202020204" pitchFamily="34" charset="0"/>
              <a:cs typeface="Arial" panose="020B0604020202020204" pitchFamily="34" charset="0"/>
            </a:endParaRPr>
          </a:p>
          <a:p>
            <a:r>
              <a:rPr lang="da-DK" sz="2000"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360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F8FF47E-ACC4-475E-B084-86C2560B1219}"/>
              </a:ext>
            </a:extLst>
          </p:cNvPr>
          <p:cNvSpPr/>
          <p:nvPr/>
        </p:nvSpPr>
        <p:spPr>
          <a:xfrm>
            <a:off x="0" y="3413760"/>
            <a:ext cx="12192000" cy="34442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813D3E7F-229D-4CDF-869A-8DBD3B7B06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5799" y="4008785"/>
            <a:ext cx="5680402" cy="1370935"/>
          </a:xfrm>
          <a:prstGeom prst="rect">
            <a:avLst/>
          </a:prstGeom>
        </p:spPr>
      </p:pic>
      <p:pic>
        <p:nvPicPr>
          <p:cNvPr id="9" name="Billede 8">
            <a:extLst>
              <a:ext uri="{FF2B5EF4-FFF2-40B4-BE49-F238E27FC236}">
                <a16:creationId xmlns:a16="http://schemas.microsoft.com/office/drawing/2014/main" id="{E722BA4A-6B0E-499D-BB43-F1C62387F30E}"/>
              </a:ext>
            </a:extLst>
          </p:cNvPr>
          <p:cNvPicPr>
            <a:picLocks noChangeAspect="1"/>
          </p:cNvPicPr>
          <p:nvPr/>
        </p:nvPicPr>
        <p:blipFill rotWithShape="1">
          <a:blip r:embed="rId3"/>
          <a:srcRect l="1250" t="17111" r="5625" b="33111"/>
          <a:stretch/>
        </p:blipFill>
        <p:spPr>
          <a:xfrm>
            <a:off x="0" y="0"/>
            <a:ext cx="12192000" cy="3413760"/>
          </a:xfrm>
          <a:prstGeom prst="rect">
            <a:avLst/>
          </a:prstGeom>
        </p:spPr>
      </p:pic>
      <p:sp>
        <p:nvSpPr>
          <p:cNvPr id="14" name="Rektangel 13">
            <a:extLst>
              <a:ext uri="{FF2B5EF4-FFF2-40B4-BE49-F238E27FC236}">
                <a16:creationId xmlns:a16="http://schemas.microsoft.com/office/drawing/2014/main" id="{38C9A23A-28D8-4255-81A2-F780017B5AF6}"/>
              </a:ext>
            </a:extLst>
          </p:cNvPr>
          <p:cNvSpPr/>
          <p:nvPr/>
        </p:nvSpPr>
        <p:spPr>
          <a:xfrm>
            <a:off x="1140829" y="5767076"/>
            <a:ext cx="9910342" cy="523220"/>
          </a:xfrm>
          <a:prstGeom prst="rect">
            <a:avLst/>
          </a:prstGeom>
        </p:spPr>
        <p:txBody>
          <a:bodyPr wrap="none">
            <a:spAutoFit/>
          </a:bodyPr>
          <a:lstStyle/>
          <a:p>
            <a:r>
              <a:rPr lang="en-US" sz="2800" dirty="0">
                <a:solidFill>
                  <a:schemeClr val="bg1"/>
                </a:solidFill>
              </a:rPr>
              <a:t>Your gate to project leadership knowledge - Unleash your </a:t>
            </a:r>
            <a:r>
              <a:rPr lang="da-DK" sz="2800" dirty="0">
                <a:solidFill>
                  <a:schemeClr val="bg1"/>
                </a:solidFill>
              </a:rPr>
              <a:t>potential</a:t>
            </a:r>
          </a:p>
        </p:txBody>
      </p:sp>
    </p:spTree>
    <p:extLst>
      <p:ext uri="{BB962C8B-B14F-4D97-AF65-F5344CB8AC3E}">
        <p14:creationId xmlns:p14="http://schemas.microsoft.com/office/powerpoint/2010/main" val="157072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ktangel 70"/>
          <p:cNvSpPr/>
          <p:nvPr/>
        </p:nvSpPr>
        <p:spPr>
          <a:xfrm>
            <a:off x="1445723" y="663772"/>
            <a:ext cx="9376285"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The project leadership game, the case and the project</a:t>
            </a:r>
            <a:endParaRPr lang="da-DK" sz="2800" b="1" dirty="0">
              <a:solidFill>
                <a:srgbClr val="002060"/>
              </a:solidFill>
              <a:latin typeface="Arial" panose="020B0604020202020204" pitchFamily="34" charset="0"/>
              <a:cs typeface="Arial" panose="020B0604020202020204" pitchFamily="34" charset="0"/>
            </a:endParaRPr>
          </a:p>
        </p:txBody>
      </p:sp>
      <p:grpSp>
        <p:nvGrpSpPr>
          <p:cNvPr id="67" name="Gruppe 66">
            <a:extLst>
              <a:ext uri="{FF2B5EF4-FFF2-40B4-BE49-F238E27FC236}">
                <a16:creationId xmlns:a16="http://schemas.microsoft.com/office/drawing/2014/main" id="{B4D22303-F8DB-4AAA-8C7C-8DEC2182CD1A}"/>
              </a:ext>
            </a:extLst>
          </p:cNvPr>
          <p:cNvGrpSpPr/>
          <p:nvPr/>
        </p:nvGrpSpPr>
        <p:grpSpPr>
          <a:xfrm>
            <a:off x="1473200" y="5942666"/>
            <a:ext cx="9400334" cy="437808"/>
            <a:chOff x="1473200" y="5942666"/>
            <a:chExt cx="9400334" cy="437808"/>
          </a:xfrm>
        </p:grpSpPr>
        <p:sp>
          <p:nvSpPr>
            <p:cNvPr id="68" name="Rektangel 67">
              <a:extLst>
                <a:ext uri="{FF2B5EF4-FFF2-40B4-BE49-F238E27FC236}">
                  <a16:creationId xmlns:a16="http://schemas.microsoft.com/office/drawing/2014/main" id="{2BFD31D5-11BA-4A9C-AFA0-29F0F3D1723D}"/>
                </a:ext>
              </a:extLst>
            </p:cNvPr>
            <p:cNvSpPr/>
            <p:nvPr/>
          </p:nvSpPr>
          <p:spPr>
            <a:xfrm>
              <a:off x="1473200" y="6072697"/>
              <a:ext cx="2004075"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airbornleadership.com </a:t>
              </a:r>
            </a:p>
          </p:txBody>
        </p:sp>
        <p:cxnSp>
          <p:nvCxnSpPr>
            <p:cNvPr id="69" name="Lige forbindelse 68">
              <a:extLst>
                <a:ext uri="{FF2B5EF4-FFF2-40B4-BE49-F238E27FC236}">
                  <a16:creationId xmlns:a16="http://schemas.microsoft.com/office/drawing/2014/main" id="{0BA4576B-FE39-4487-A05D-E21DDD52D9DE}"/>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3" name="Billede 72">
              <a:extLst>
                <a:ext uri="{FF2B5EF4-FFF2-40B4-BE49-F238E27FC236}">
                  <a16:creationId xmlns:a16="http://schemas.microsoft.com/office/drawing/2014/main" id="{C5A55562-7294-45CF-9E10-2445C6E67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
        <p:nvSpPr>
          <p:cNvPr id="3" name="Tekstfelt 2">
            <a:extLst>
              <a:ext uri="{FF2B5EF4-FFF2-40B4-BE49-F238E27FC236}">
                <a16:creationId xmlns:a16="http://schemas.microsoft.com/office/drawing/2014/main" id="{9B871F82-2307-4AF4-BB4B-32FD84A44150}"/>
              </a:ext>
            </a:extLst>
          </p:cNvPr>
          <p:cNvSpPr txBox="1"/>
          <p:nvPr/>
        </p:nvSpPr>
        <p:spPr>
          <a:xfrm>
            <a:off x="1472663" y="1810014"/>
            <a:ext cx="4273715" cy="4154984"/>
          </a:xfrm>
          <a:prstGeom prst="rect">
            <a:avLst/>
          </a:prstGeom>
          <a:noFill/>
        </p:spPr>
        <p:txBody>
          <a:bodyPr wrap="square" rtlCol="0">
            <a:spAutoFit/>
          </a:bodyPr>
          <a:lstStyle/>
          <a:p>
            <a:r>
              <a:rPr lang="da-DK" sz="1200" b="1" dirty="0">
                <a:solidFill>
                  <a:srgbClr val="002060"/>
                </a:solidFill>
                <a:latin typeface="Arial" panose="020B0604020202020204" pitchFamily="34" charset="0"/>
                <a:cs typeface="Arial" panose="020B0604020202020204" pitchFamily="34" charset="0"/>
              </a:rPr>
              <a:t>The game</a:t>
            </a:r>
          </a:p>
          <a:p>
            <a:r>
              <a:rPr lang="en-US" sz="1200" dirty="0">
                <a:solidFill>
                  <a:srgbClr val="002060"/>
                </a:solidFill>
                <a:latin typeface="Arial" panose="020B0604020202020204" pitchFamily="34" charset="0"/>
                <a:cs typeface="Arial" panose="020B0604020202020204" pitchFamily="34" charset="0"/>
              </a:rPr>
              <a:t>In the game, you lead the project through the model on the next page. During this process, you choose different actions within the 6 management directions: management upwards, downwards, outwards, inwards, forwards and backwards. Based on your choice of leadership measures, stakeholders will change their perception of the project. See the model on page 3. The game contains a description of the various stakeholders in the project team, the steering committee and the reference group, as well as employees in the organization. The game focuses on achieving business impact and ensuring maximum stakeholder satisfaction.</a:t>
            </a:r>
            <a:endParaRPr lang="da-DK" sz="1200" dirty="0">
              <a:solidFill>
                <a:srgbClr val="002060"/>
              </a:solidFill>
              <a:latin typeface="Arial" panose="020B0604020202020204" pitchFamily="34" charset="0"/>
              <a:cs typeface="Arial" panose="020B0604020202020204" pitchFamily="34" charset="0"/>
            </a:endParaRPr>
          </a:p>
          <a:p>
            <a:endParaRPr lang="da-DK" sz="1200" dirty="0">
              <a:solidFill>
                <a:srgbClr val="002060"/>
              </a:solidFill>
              <a:latin typeface="Arial" panose="020B0604020202020204" pitchFamily="34" charset="0"/>
              <a:cs typeface="Arial" panose="020B0604020202020204" pitchFamily="34" charset="0"/>
            </a:endParaRPr>
          </a:p>
          <a:p>
            <a:r>
              <a:rPr lang="da-DK" sz="1200" b="1" dirty="0">
                <a:solidFill>
                  <a:srgbClr val="002060"/>
                </a:solidFill>
                <a:latin typeface="Arial" panose="020B0604020202020204" pitchFamily="34" charset="0"/>
                <a:cs typeface="Arial" panose="020B0604020202020204" pitchFamily="34" charset="0"/>
              </a:rPr>
              <a:t>The case</a:t>
            </a:r>
          </a:p>
          <a:p>
            <a:r>
              <a:rPr lang="en-US" sz="1200" dirty="0">
                <a:solidFill>
                  <a:srgbClr val="002060"/>
                </a:solidFill>
                <a:latin typeface="Arial" panose="020B0604020202020204" pitchFamily="34" charset="0"/>
                <a:cs typeface="Arial" panose="020B0604020202020204" pitchFamily="34" charset="0"/>
              </a:rPr>
              <a:t>The case takes place in an international group within the production of medical equipment for hospitals. A large part of the customers is the public health service. In the EU and in many other markets, the public sector demands that suppliers work actively with the UN’s Sustainable Development Goals and fulfill the goals relevant to their products and production. Therefore, the project must be completed.</a:t>
            </a:r>
            <a:endParaRPr lang="da-DK" sz="1200" dirty="0">
              <a:solidFill>
                <a:srgbClr val="002060"/>
              </a:solidFill>
              <a:latin typeface="Arial" panose="020B0604020202020204" pitchFamily="34" charset="0"/>
              <a:cs typeface="Arial" panose="020B0604020202020204" pitchFamily="34" charset="0"/>
            </a:endParaRPr>
          </a:p>
        </p:txBody>
      </p:sp>
      <p:sp>
        <p:nvSpPr>
          <p:cNvPr id="8" name="Tekstfelt 7">
            <a:extLst>
              <a:ext uri="{FF2B5EF4-FFF2-40B4-BE49-F238E27FC236}">
                <a16:creationId xmlns:a16="http://schemas.microsoft.com/office/drawing/2014/main" id="{3F4ED2A8-9687-41FF-ADD1-AF3E5E4334D0}"/>
              </a:ext>
            </a:extLst>
          </p:cNvPr>
          <p:cNvSpPr txBox="1"/>
          <p:nvPr/>
        </p:nvSpPr>
        <p:spPr>
          <a:xfrm>
            <a:off x="6142696" y="1810014"/>
            <a:ext cx="4273715" cy="3046988"/>
          </a:xfrm>
          <a:prstGeom prst="rect">
            <a:avLst/>
          </a:prstGeom>
          <a:noFill/>
        </p:spPr>
        <p:txBody>
          <a:bodyPr wrap="square" rtlCol="0">
            <a:spAutoFit/>
          </a:bodyPr>
          <a:lstStyle/>
          <a:p>
            <a:r>
              <a:rPr lang="da-DK" sz="1200" b="1" dirty="0">
                <a:solidFill>
                  <a:srgbClr val="002060"/>
                </a:solidFill>
                <a:latin typeface="Arial" panose="020B0604020202020204" pitchFamily="34" charset="0"/>
                <a:cs typeface="Arial" panose="020B0604020202020204" pitchFamily="34" charset="0"/>
              </a:rPr>
              <a:t>The Go Green </a:t>
            </a:r>
            <a:r>
              <a:rPr lang="en-US" sz="1200" b="1" dirty="0">
                <a:solidFill>
                  <a:srgbClr val="002060"/>
                </a:solidFill>
                <a:latin typeface="Arial" panose="020B0604020202020204" pitchFamily="34" charset="0"/>
                <a:cs typeface="Arial" panose="020B0604020202020204" pitchFamily="34" charset="0"/>
              </a:rPr>
              <a:t>project</a:t>
            </a:r>
          </a:p>
          <a:p>
            <a:r>
              <a:rPr lang="en-US" sz="1200" dirty="0">
                <a:solidFill>
                  <a:srgbClr val="002060"/>
                </a:solidFill>
                <a:latin typeface="Arial" panose="020B0604020202020204" pitchFamily="34" charset="0"/>
                <a:cs typeface="Arial" panose="020B0604020202020204" pitchFamily="34" charset="0"/>
              </a:rPr>
              <a:t>The project aims to improve the measurement accuracy of one of the company's core products. It will also require changes in the production process as new technology can reduce energy consumption and waste. This entire transition places new demands on the production staff's skills and their work processes. The updated product also impacts service personnel and sales force. For customers to experience the benefits from the new features of the product, the sales force must undertake a new advisory task.</a:t>
            </a:r>
            <a:endParaRPr lang="da-DK" sz="1200" dirty="0">
              <a:solidFill>
                <a:srgbClr val="002060"/>
              </a:solidFill>
              <a:latin typeface="Arial" panose="020B0604020202020204" pitchFamily="34" charset="0"/>
              <a:cs typeface="Arial" panose="020B0604020202020204" pitchFamily="34" charset="0"/>
            </a:endParaRPr>
          </a:p>
          <a:p>
            <a:r>
              <a:rPr lang="da-DK" sz="1200" dirty="0">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The game takes four hours and is completed in three rounds. During the game, you will receive information about the project's progress and stakeholder satisfaction. You also have the opportunity to view individual stakeholders’ comments on the project process.</a:t>
            </a:r>
            <a:endParaRPr lang="da-DK"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99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Lige forbindelse 71">
            <a:extLst>
              <a:ext uri="{FF2B5EF4-FFF2-40B4-BE49-F238E27FC236}">
                <a16:creationId xmlns:a16="http://schemas.microsoft.com/office/drawing/2014/main" id="{692D1193-7838-4278-9ED3-57383555775B}"/>
              </a:ext>
            </a:extLst>
          </p:cNvPr>
          <p:cNvCxnSpPr>
            <a:cxnSpLocks/>
          </p:cNvCxnSpPr>
          <p:nvPr/>
        </p:nvCxnSpPr>
        <p:spPr>
          <a:xfrm flipH="1" flipV="1">
            <a:off x="2078892" y="1750643"/>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F53F0511-BBD4-4D60-8E8A-B01BB3769D82}"/>
              </a:ext>
            </a:extLst>
          </p:cNvPr>
          <p:cNvCxnSpPr>
            <a:cxnSpLocks/>
          </p:cNvCxnSpPr>
          <p:nvPr/>
        </p:nvCxnSpPr>
        <p:spPr>
          <a:xfrm rot="5400000" flipH="1" flipV="1">
            <a:off x="2756810" y="1739985"/>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stomShape 8"/>
          <p:cNvSpPr/>
          <p:nvPr/>
        </p:nvSpPr>
        <p:spPr>
          <a:xfrm>
            <a:off x="2831175" y="3129714"/>
            <a:ext cx="1613520" cy="348840"/>
          </a:xfrm>
          <a:prstGeom prst="homePlate">
            <a:avLst>
              <a:gd name="adj" fmla="val 26087"/>
            </a:avLst>
          </a:prstGeom>
          <a:solidFill>
            <a:schemeClr val="bg2">
              <a:lumMod val="50000"/>
            </a:schemeClr>
          </a:solidFill>
          <a:ln w="6480">
            <a:noFill/>
            <a:round/>
          </a:ln>
        </p:spPr>
      </p:sp>
      <p:sp>
        <p:nvSpPr>
          <p:cNvPr id="18" name="CustomShape 9"/>
          <p:cNvSpPr/>
          <p:nvPr/>
        </p:nvSpPr>
        <p:spPr>
          <a:xfrm>
            <a:off x="2831175" y="4589514"/>
            <a:ext cx="1613520" cy="348840"/>
          </a:xfrm>
          <a:prstGeom prst="homePlate">
            <a:avLst>
              <a:gd name="adj" fmla="val 26087"/>
            </a:avLst>
          </a:prstGeom>
          <a:solidFill>
            <a:schemeClr val="bg2">
              <a:lumMod val="50000"/>
            </a:schemeClr>
          </a:solidFill>
          <a:ln w="6480">
            <a:noFill/>
            <a:round/>
          </a:ln>
        </p:spPr>
      </p:sp>
      <p:sp>
        <p:nvSpPr>
          <p:cNvPr id="19" name="CustomShape 10"/>
          <p:cNvSpPr/>
          <p:nvPr/>
        </p:nvSpPr>
        <p:spPr>
          <a:xfrm>
            <a:off x="2831175" y="5083794"/>
            <a:ext cx="1613520" cy="348840"/>
          </a:xfrm>
          <a:prstGeom prst="homePlate">
            <a:avLst>
              <a:gd name="adj" fmla="val 26087"/>
            </a:avLst>
          </a:prstGeom>
          <a:solidFill>
            <a:schemeClr val="bg2">
              <a:lumMod val="50000"/>
            </a:schemeClr>
          </a:solidFill>
          <a:ln w="6480">
            <a:noFill/>
            <a:round/>
          </a:ln>
        </p:spPr>
      </p:sp>
      <p:sp>
        <p:nvSpPr>
          <p:cNvPr id="20" name="CustomShape 11"/>
          <p:cNvSpPr/>
          <p:nvPr/>
        </p:nvSpPr>
        <p:spPr>
          <a:xfrm>
            <a:off x="2831175" y="3623634"/>
            <a:ext cx="1613520" cy="348840"/>
          </a:xfrm>
          <a:prstGeom prst="homePlate">
            <a:avLst>
              <a:gd name="adj" fmla="val 26087"/>
            </a:avLst>
          </a:prstGeom>
          <a:solidFill>
            <a:schemeClr val="bg2">
              <a:lumMod val="50000"/>
            </a:schemeClr>
          </a:solidFill>
          <a:ln w="6480">
            <a:noFill/>
            <a:round/>
          </a:ln>
        </p:spPr>
      </p:sp>
      <p:sp>
        <p:nvSpPr>
          <p:cNvPr id="21" name="CustomShape 12"/>
          <p:cNvSpPr/>
          <p:nvPr/>
        </p:nvSpPr>
        <p:spPr>
          <a:xfrm>
            <a:off x="2831175" y="4112838"/>
            <a:ext cx="1613520" cy="348840"/>
          </a:xfrm>
          <a:prstGeom prst="homePlate">
            <a:avLst>
              <a:gd name="adj" fmla="val 26087"/>
            </a:avLst>
          </a:prstGeom>
          <a:solidFill>
            <a:schemeClr val="bg2">
              <a:lumMod val="50000"/>
            </a:schemeClr>
          </a:solidFill>
          <a:ln w="6480">
            <a:noFill/>
            <a:round/>
          </a:ln>
        </p:spPr>
      </p:sp>
      <p:sp>
        <p:nvSpPr>
          <p:cNvPr id="22" name="CustomShape 13"/>
          <p:cNvSpPr/>
          <p:nvPr/>
        </p:nvSpPr>
        <p:spPr>
          <a:xfrm>
            <a:off x="1565055" y="3092634"/>
            <a:ext cx="1045800" cy="2338200"/>
          </a:xfrm>
          <a:prstGeom prst="rect">
            <a:avLst/>
          </a:prstGeom>
          <a:solidFill>
            <a:schemeClr val="accent1">
              <a:lumMod val="60000"/>
              <a:lumOff val="40000"/>
            </a:schemeClr>
          </a:solidFill>
          <a:ln w="9360">
            <a:noFill/>
          </a:ln>
        </p:spPr>
      </p:sp>
      <p:sp>
        <p:nvSpPr>
          <p:cNvPr id="23" name="CustomShape 14"/>
          <p:cNvSpPr/>
          <p:nvPr/>
        </p:nvSpPr>
        <p:spPr>
          <a:xfrm>
            <a:off x="1565055" y="2210274"/>
            <a:ext cx="1045800" cy="488160"/>
          </a:xfrm>
          <a:prstGeom prst="rect">
            <a:avLst/>
          </a:prstGeom>
          <a:solidFill>
            <a:schemeClr val="accent1">
              <a:lumMod val="60000"/>
              <a:lumOff val="40000"/>
            </a:schemeClr>
          </a:solidFill>
          <a:ln w="9360">
            <a:noFill/>
          </a:ln>
        </p:spPr>
      </p:sp>
      <p:sp>
        <p:nvSpPr>
          <p:cNvPr id="24" name="CustomShape 15"/>
          <p:cNvSpPr/>
          <p:nvPr/>
        </p:nvSpPr>
        <p:spPr>
          <a:xfrm>
            <a:off x="1565055" y="1368667"/>
            <a:ext cx="8592480" cy="488160"/>
          </a:xfrm>
          <a:prstGeom prst="rect">
            <a:avLst/>
          </a:prstGeom>
          <a:solidFill>
            <a:schemeClr val="accent1">
              <a:lumMod val="60000"/>
              <a:lumOff val="40000"/>
            </a:schemeClr>
          </a:solidFill>
          <a:ln w="9360">
            <a:noFill/>
          </a:ln>
        </p:spPr>
      </p:sp>
      <p:sp>
        <p:nvSpPr>
          <p:cNvPr id="25" name="CustomShape 16"/>
          <p:cNvSpPr/>
          <p:nvPr/>
        </p:nvSpPr>
        <p:spPr>
          <a:xfrm>
            <a:off x="2833335" y="2210274"/>
            <a:ext cx="4471825" cy="488160"/>
          </a:xfrm>
          <a:prstGeom prst="rect">
            <a:avLst/>
          </a:prstGeom>
          <a:solidFill>
            <a:schemeClr val="accent1">
              <a:lumMod val="60000"/>
              <a:lumOff val="40000"/>
            </a:schemeClr>
          </a:solidFill>
          <a:ln w="9360">
            <a:noFill/>
          </a:ln>
        </p:spPr>
      </p:sp>
      <p:sp>
        <p:nvSpPr>
          <p:cNvPr id="26" name="CustomShape 17"/>
          <p:cNvSpPr/>
          <p:nvPr/>
        </p:nvSpPr>
        <p:spPr>
          <a:xfrm rot="16200000">
            <a:off x="1299015" y="4154994"/>
            <a:ext cx="871200" cy="211680"/>
          </a:xfrm>
          <a:prstGeom prst="rect">
            <a:avLst/>
          </a:prstGeom>
          <a:noFill/>
          <a:ln w="9360">
            <a:noFill/>
          </a:ln>
        </p:spPr>
        <p:txBody>
          <a:bodyPr wrap="none" lIns="90000" tIns="45000" rIns="90000" bIns="45000"/>
          <a:lstStyle/>
          <a:p>
            <a:pPr algn="ctr">
              <a:lnSpc>
                <a:spcPct val="100000"/>
              </a:lnSpc>
            </a:pPr>
            <a:r>
              <a:rPr lang="en-US" sz="1100" b="1">
                <a:latin typeface="Arial" panose="020B0604020202020204" pitchFamily="34" charset="0"/>
                <a:cs typeface="Arial" panose="020B0604020202020204" pitchFamily="34" charset="0"/>
              </a:rPr>
              <a:t>Project team</a:t>
            </a:r>
          </a:p>
        </p:txBody>
      </p:sp>
      <p:sp>
        <p:nvSpPr>
          <p:cNvPr id="27" name="CustomShape 18"/>
          <p:cNvSpPr/>
          <p:nvPr/>
        </p:nvSpPr>
        <p:spPr>
          <a:xfrm>
            <a:off x="2857119" y="2316029"/>
            <a:ext cx="2953080" cy="212040"/>
          </a:xfrm>
          <a:prstGeom prst="rect">
            <a:avLst/>
          </a:prstGeom>
          <a:noFill/>
          <a:ln w="9360">
            <a:noFill/>
          </a:ln>
        </p:spPr>
        <p:txBody>
          <a:bodyPr wrap="none" lIns="90000" tIns="45000" rIns="90000" bIns="45000"/>
          <a:lstStyle/>
          <a:p>
            <a:pPr>
              <a:lnSpc>
                <a:spcPct val="100000"/>
              </a:lnSpc>
            </a:pPr>
            <a:r>
              <a:rPr lang="da-DK" sz="1200" b="1" dirty="0">
                <a:latin typeface="Arial" panose="020B0604020202020204" pitchFamily="34" charset="0"/>
                <a:cs typeface="Arial" panose="020B0604020202020204" pitchFamily="34" charset="0"/>
              </a:rPr>
              <a:t>Reference </a:t>
            </a:r>
            <a:r>
              <a:rPr lang="en-US" sz="1200" b="1" dirty="0">
                <a:latin typeface="Arial" panose="020B0604020202020204" pitchFamily="34" charset="0"/>
                <a:cs typeface="Arial" panose="020B0604020202020204" pitchFamily="34" charset="0"/>
              </a:rPr>
              <a:t>group</a:t>
            </a:r>
            <a:r>
              <a:rPr lang="da-DK" sz="1200" b="1" dirty="0">
                <a:latin typeface="Arial" panose="020B0604020202020204" pitchFamily="34" charset="0"/>
                <a:cs typeface="Arial" panose="020B0604020202020204" pitchFamily="34" charset="0"/>
              </a:rPr>
              <a:t> and stakeholders </a:t>
            </a:r>
          </a:p>
        </p:txBody>
      </p:sp>
      <p:sp>
        <p:nvSpPr>
          <p:cNvPr id="28" name="CustomShape 19"/>
          <p:cNvSpPr/>
          <p:nvPr/>
        </p:nvSpPr>
        <p:spPr>
          <a:xfrm>
            <a:off x="1702035" y="2222253"/>
            <a:ext cx="769320" cy="212040"/>
          </a:xfrm>
          <a:prstGeom prst="rect">
            <a:avLst/>
          </a:prstGeom>
          <a:noFill/>
          <a:ln w="9360">
            <a:noFill/>
          </a:ln>
        </p:spPr>
        <p:txBody>
          <a:bodyPr wrap="none" lIns="90000" tIns="45000" rIns="90000" bIns="45000"/>
          <a:lstStyle/>
          <a:p>
            <a:pPr algn="ctr">
              <a:lnSpc>
                <a:spcPct val="100000"/>
              </a:lnSpc>
            </a:pPr>
            <a:r>
              <a:rPr lang="da-DK" sz="1200" b="1" dirty="0">
                <a:latin typeface="Arial"/>
              </a:rPr>
              <a:t>Project</a:t>
            </a:r>
          </a:p>
          <a:p>
            <a:pPr algn="ctr">
              <a:lnSpc>
                <a:spcPct val="100000"/>
              </a:lnSpc>
            </a:pPr>
            <a:r>
              <a:rPr lang="da-DK" sz="1200" b="1" dirty="0">
                <a:latin typeface="Arial"/>
              </a:rPr>
              <a:t>manager</a:t>
            </a:r>
          </a:p>
        </p:txBody>
      </p:sp>
      <p:sp>
        <p:nvSpPr>
          <p:cNvPr id="29" name="CustomShape 20"/>
          <p:cNvSpPr/>
          <p:nvPr/>
        </p:nvSpPr>
        <p:spPr>
          <a:xfrm>
            <a:off x="2482926" y="1472471"/>
            <a:ext cx="1317960" cy="212040"/>
          </a:xfrm>
          <a:prstGeom prst="rect">
            <a:avLst/>
          </a:prstGeom>
          <a:noFill/>
          <a:ln w="9360">
            <a:noFill/>
          </a:ln>
        </p:spPr>
        <p:txBody>
          <a:bodyPr wrap="none" lIns="90000" tIns="45000" rIns="90000" bIns="45000"/>
          <a:lstStyle/>
          <a:p>
            <a:pPr algn="ctr">
              <a:lnSpc>
                <a:spcPct val="100000"/>
              </a:lnSpc>
            </a:pPr>
            <a:r>
              <a:rPr lang="en-US" sz="1200" b="1" dirty="0">
                <a:latin typeface="Arial" panose="020B0604020202020204" pitchFamily="34" charset="0"/>
                <a:cs typeface="Arial" panose="020B0604020202020204" pitchFamily="34" charset="0"/>
              </a:rPr>
              <a:t>Project owner or steering committee</a:t>
            </a:r>
            <a:endParaRPr sz="1200" b="1" dirty="0">
              <a:latin typeface="Arial" panose="020B0604020202020204" pitchFamily="34" charset="0"/>
              <a:cs typeface="Arial" panose="020B0604020202020204" pitchFamily="34" charset="0"/>
            </a:endParaRPr>
          </a:p>
        </p:txBody>
      </p:sp>
      <p:sp>
        <p:nvSpPr>
          <p:cNvPr id="30" name="CustomShape 21"/>
          <p:cNvSpPr/>
          <p:nvPr/>
        </p:nvSpPr>
        <p:spPr>
          <a:xfrm>
            <a:off x="3024495" y="3168270"/>
            <a:ext cx="82728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a:solidFill>
                  <a:schemeClr val="bg1"/>
                </a:solidFill>
                <a:latin typeface="Arial"/>
              </a:rPr>
              <a:t>Workstream</a:t>
            </a:r>
            <a:endParaRPr lang="en-US" sz="1100" b="1">
              <a:solidFill>
                <a:schemeClr val="bg1"/>
              </a:solidFill>
            </a:endParaRPr>
          </a:p>
        </p:txBody>
      </p:sp>
      <p:sp>
        <p:nvSpPr>
          <p:cNvPr id="31" name="CustomShape 22"/>
          <p:cNvSpPr/>
          <p:nvPr/>
        </p:nvSpPr>
        <p:spPr>
          <a:xfrm>
            <a:off x="2512093" y="5149134"/>
            <a:ext cx="369000" cy="218160"/>
          </a:xfrm>
          <a:prstGeom prst="homePlate">
            <a:avLst>
              <a:gd name="adj" fmla="val 50000"/>
            </a:avLst>
          </a:prstGeom>
          <a:solidFill>
            <a:schemeClr val="accent1">
              <a:lumMod val="20000"/>
              <a:lumOff val="80000"/>
            </a:schemeClr>
          </a:solidFill>
          <a:ln w="9360">
            <a:noFill/>
          </a:ln>
        </p:spPr>
      </p:sp>
      <p:sp>
        <p:nvSpPr>
          <p:cNvPr id="33" name="CustomShape 24"/>
          <p:cNvSpPr/>
          <p:nvPr/>
        </p:nvSpPr>
        <p:spPr>
          <a:xfrm>
            <a:off x="2512093" y="3681594"/>
            <a:ext cx="369000" cy="218160"/>
          </a:xfrm>
          <a:prstGeom prst="homePlate">
            <a:avLst>
              <a:gd name="adj" fmla="val 50000"/>
            </a:avLst>
          </a:prstGeom>
          <a:solidFill>
            <a:schemeClr val="accent1">
              <a:lumMod val="20000"/>
              <a:lumOff val="80000"/>
            </a:schemeClr>
          </a:solidFill>
          <a:ln w="9360">
            <a:noFill/>
          </a:ln>
        </p:spPr>
      </p:sp>
      <p:sp>
        <p:nvSpPr>
          <p:cNvPr id="35" name="CustomShape 26"/>
          <p:cNvSpPr/>
          <p:nvPr/>
        </p:nvSpPr>
        <p:spPr>
          <a:xfrm>
            <a:off x="2512093" y="4653594"/>
            <a:ext cx="369000" cy="218160"/>
          </a:xfrm>
          <a:prstGeom prst="homePlate">
            <a:avLst>
              <a:gd name="adj" fmla="val 50000"/>
            </a:avLst>
          </a:prstGeom>
          <a:solidFill>
            <a:schemeClr val="accent1">
              <a:lumMod val="20000"/>
              <a:lumOff val="80000"/>
            </a:schemeClr>
          </a:solidFill>
          <a:ln w="9360">
            <a:noFill/>
          </a:ln>
        </p:spPr>
      </p:sp>
      <p:sp>
        <p:nvSpPr>
          <p:cNvPr id="37" name="CustomShape 28"/>
          <p:cNvSpPr/>
          <p:nvPr/>
        </p:nvSpPr>
        <p:spPr>
          <a:xfrm>
            <a:off x="2512093" y="4178178"/>
            <a:ext cx="369000" cy="218160"/>
          </a:xfrm>
          <a:prstGeom prst="homePlate">
            <a:avLst>
              <a:gd name="adj" fmla="val 50000"/>
            </a:avLst>
          </a:prstGeom>
          <a:solidFill>
            <a:schemeClr val="accent1">
              <a:lumMod val="20000"/>
              <a:lumOff val="80000"/>
            </a:schemeClr>
          </a:solidFill>
          <a:ln w="9360">
            <a:noFill/>
          </a:ln>
        </p:spPr>
      </p:sp>
      <p:sp>
        <p:nvSpPr>
          <p:cNvPr id="39" name="CustomShape 30"/>
          <p:cNvSpPr/>
          <p:nvPr/>
        </p:nvSpPr>
        <p:spPr>
          <a:xfrm>
            <a:off x="2512093" y="3195594"/>
            <a:ext cx="369000" cy="218160"/>
          </a:xfrm>
          <a:prstGeom prst="homePlate">
            <a:avLst>
              <a:gd name="adj" fmla="val 50000"/>
            </a:avLst>
          </a:prstGeom>
          <a:solidFill>
            <a:schemeClr val="accent1">
              <a:lumMod val="20000"/>
              <a:lumOff val="80000"/>
            </a:schemeClr>
          </a:solidFill>
          <a:ln w="9360">
            <a:noFill/>
          </a:ln>
        </p:spPr>
      </p:sp>
      <p:sp>
        <p:nvSpPr>
          <p:cNvPr id="40" name="CustomShape 31"/>
          <p:cNvSpPr/>
          <p:nvPr/>
        </p:nvSpPr>
        <p:spPr>
          <a:xfrm>
            <a:off x="1886775" y="3160794"/>
            <a:ext cx="641160" cy="212040"/>
          </a:xfrm>
          <a:prstGeom prst="rect">
            <a:avLst/>
          </a:prstGeom>
          <a:noFill/>
          <a:ln w="9360">
            <a:noFill/>
          </a:ln>
        </p:spPr>
        <p:txBody>
          <a:bodyPr wrap="none" lIns="90000" tIns="45000" rIns="90000" bIns="45000"/>
          <a:lstStyle/>
          <a:p>
            <a:pPr>
              <a:lnSpc>
                <a:spcPct val="100000"/>
              </a:lnSpc>
            </a:pPr>
            <a:r>
              <a:rPr lang="en-US" sz="1100" b="1">
                <a:latin typeface="Arial" panose="020B0604020202020204" pitchFamily="34" charset="0"/>
                <a:cs typeface="Arial" panose="020B0604020202020204" pitchFamily="34" charset="0"/>
              </a:rPr>
              <a:t>Responsible</a:t>
            </a:r>
          </a:p>
        </p:txBody>
      </p:sp>
      <p:sp>
        <p:nvSpPr>
          <p:cNvPr id="44" name="CustomShape 38"/>
          <p:cNvSpPr/>
          <p:nvPr/>
        </p:nvSpPr>
        <p:spPr>
          <a:xfrm rot="5400000">
            <a:off x="6371925" y="2472534"/>
            <a:ext cx="771480" cy="468720"/>
          </a:xfrm>
          <a:prstGeom prst="rightArrow">
            <a:avLst>
              <a:gd name="adj1" fmla="val 50000"/>
              <a:gd name="adj2" fmla="val 50000"/>
            </a:avLst>
          </a:prstGeom>
          <a:solidFill>
            <a:srgbClr val="FF0000"/>
          </a:solidFill>
          <a:ln w="9360">
            <a:noFill/>
          </a:ln>
        </p:spPr>
      </p:sp>
      <p:sp>
        <p:nvSpPr>
          <p:cNvPr id="45" name="CustomShape 39"/>
          <p:cNvSpPr/>
          <p:nvPr/>
        </p:nvSpPr>
        <p:spPr>
          <a:xfrm rot="5400000">
            <a:off x="6925095" y="2084814"/>
            <a:ext cx="1546920" cy="468720"/>
          </a:xfrm>
          <a:prstGeom prst="rightArrow">
            <a:avLst>
              <a:gd name="adj1" fmla="val 50000"/>
              <a:gd name="adj2" fmla="val 50000"/>
            </a:avLst>
          </a:prstGeom>
          <a:solidFill>
            <a:schemeClr val="accent1">
              <a:lumMod val="75000"/>
            </a:schemeClr>
          </a:solidFill>
          <a:ln w="9360">
            <a:noFill/>
          </a:ln>
        </p:spPr>
      </p:sp>
      <p:sp>
        <p:nvSpPr>
          <p:cNvPr id="46" name="CustomShape 40"/>
          <p:cNvSpPr/>
          <p:nvPr/>
        </p:nvSpPr>
        <p:spPr>
          <a:xfrm rot="5400000">
            <a:off x="7864335" y="2084814"/>
            <a:ext cx="1546920" cy="468720"/>
          </a:xfrm>
          <a:prstGeom prst="rightArrow">
            <a:avLst>
              <a:gd name="adj1" fmla="val 50000"/>
              <a:gd name="adj2" fmla="val 50000"/>
            </a:avLst>
          </a:prstGeom>
          <a:solidFill>
            <a:schemeClr val="accent1">
              <a:lumMod val="75000"/>
            </a:schemeClr>
          </a:solidFill>
          <a:ln w="9360">
            <a:noFill/>
          </a:ln>
        </p:spPr>
      </p:sp>
      <p:sp>
        <p:nvSpPr>
          <p:cNvPr id="47" name="CustomShape 41"/>
          <p:cNvSpPr/>
          <p:nvPr/>
        </p:nvSpPr>
        <p:spPr>
          <a:xfrm rot="5400000">
            <a:off x="8803935" y="2084814"/>
            <a:ext cx="1546920" cy="468720"/>
          </a:xfrm>
          <a:prstGeom prst="rightArrow">
            <a:avLst>
              <a:gd name="adj1" fmla="val 50000"/>
              <a:gd name="adj2" fmla="val 50000"/>
            </a:avLst>
          </a:prstGeom>
          <a:solidFill>
            <a:schemeClr val="accent1">
              <a:lumMod val="75000"/>
            </a:schemeClr>
          </a:solidFill>
          <a:ln w="9360">
            <a:noFill/>
          </a:ln>
        </p:spPr>
      </p:sp>
      <p:sp>
        <p:nvSpPr>
          <p:cNvPr id="48" name="CustomShape 42"/>
          <p:cNvSpPr/>
          <p:nvPr/>
        </p:nvSpPr>
        <p:spPr>
          <a:xfrm>
            <a:off x="4515615" y="3135474"/>
            <a:ext cx="921600" cy="2310840"/>
          </a:xfrm>
          <a:prstGeom prst="homePlate">
            <a:avLst>
              <a:gd name="adj" fmla="val 26220"/>
            </a:avLst>
          </a:prstGeom>
          <a:solidFill>
            <a:schemeClr val="bg2">
              <a:lumMod val="50000"/>
            </a:schemeClr>
          </a:solidFill>
          <a:ln w="9360">
            <a:noFill/>
          </a:ln>
        </p:spPr>
      </p:sp>
      <p:sp>
        <p:nvSpPr>
          <p:cNvPr id="49" name="CustomShape 43"/>
          <p:cNvSpPr/>
          <p:nvPr/>
        </p:nvSpPr>
        <p:spPr>
          <a:xfrm>
            <a:off x="5459535" y="3135474"/>
            <a:ext cx="921600" cy="2310840"/>
          </a:xfrm>
          <a:prstGeom prst="homePlate">
            <a:avLst>
              <a:gd name="adj" fmla="val 26220"/>
            </a:avLst>
          </a:prstGeom>
          <a:solidFill>
            <a:schemeClr val="accent1">
              <a:lumMod val="20000"/>
              <a:lumOff val="80000"/>
            </a:schemeClr>
          </a:solidFill>
          <a:ln w="9360">
            <a:noFill/>
          </a:ln>
        </p:spPr>
      </p:sp>
      <p:sp>
        <p:nvSpPr>
          <p:cNvPr id="50" name="CustomShape 44"/>
          <p:cNvSpPr/>
          <p:nvPr/>
        </p:nvSpPr>
        <p:spPr>
          <a:xfrm>
            <a:off x="6403815" y="3135474"/>
            <a:ext cx="921600" cy="2310840"/>
          </a:xfrm>
          <a:prstGeom prst="homePlate">
            <a:avLst>
              <a:gd name="adj" fmla="val 26220"/>
            </a:avLst>
          </a:prstGeom>
          <a:solidFill>
            <a:schemeClr val="accent1">
              <a:lumMod val="20000"/>
              <a:lumOff val="80000"/>
            </a:schemeClr>
          </a:solidFill>
          <a:ln w="9360">
            <a:noFill/>
          </a:ln>
        </p:spPr>
      </p:sp>
      <p:sp>
        <p:nvSpPr>
          <p:cNvPr id="51" name="CustomShape 45"/>
          <p:cNvSpPr/>
          <p:nvPr/>
        </p:nvSpPr>
        <p:spPr>
          <a:xfrm>
            <a:off x="9236295" y="3135474"/>
            <a:ext cx="921600" cy="2310840"/>
          </a:xfrm>
          <a:prstGeom prst="homePlate">
            <a:avLst>
              <a:gd name="adj" fmla="val 26220"/>
            </a:avLst>
          </a:prstGeom>
          <a:solidFill>
            <a:schemeClr val="accent1">
              <a:lumMod val="20000"/>
              <a:lumOff val="80000"/>
            </a:schemeClr>
          </a:solidFill>
          <a:ln w="9360">
            <a:noFill/>
            <a:round/>
          </a:ln>
        </p:spPr>
      </p:sp>
      <p:sp>
        <p:nvSpPr>
          <p:cNvPr id="52" name="CustomShape 46"/>
          <p:cNvSpPr/>
          <p:nvPr/>
        </p:nvSpPr>
        <p:spPr>
          <a:xfrm>
            <a:off x="8292015" y="3135474"/>
            <a:ext cx="921600" cy="2310840"/>
          </a:xfrm>
          <a:prstGeom prst="homePlate">
            <a:avLst>
              <a:gd name="adj" fmla="val 26220"/>
            </a:avLst>
          </a:prstGeom>
          <a:solidFill>
            <a:schemeClr val="accent1">
              <a:lumMod val="20000"/>
              <a:lumOff val="80000"/>
            </a:schemeClr>
          </a:solidFill>
          <a:ln w="9360">
            <a:noFill/>
            <a:round/>
          </a:ln>
        </p:spPr>
      </p:sp>
      <p:sp>
        <p:nvSpPr>
          <p:cNvPr id="53" name="CustomShape 47"/>
          <p:cNvSpPr/>
          <p:nvPr/>
        </p:nvSpPr>
        <p:spPr>
          <a:xfrm>
            <a:off x="7348095" y="3135474"/>
            <a:ext cx="921600" cy="2310840"/>
          </a:xfrm>
          <a:prstGeom prst="homePlate">
            <a:avLst>
              <a:gd name="adj" fmla="val 26220"/>
            </a:avLst>
          </a:prstGeom>
          <a:solidFill>
            <a:schemeClr val="accent1">
              <a:lumMod val="20000"/>
              <a:lumOff val="80000"/>
            </a:schemeClr>
          </a:solidFill>
          <a:ln w="9360">
            <a:noFill/>
            <a:round/>
          </a:ln>
        </p:spPr>
      </p:sp>
      <p:sp>
        <p:nvSpPr>
          <p:cNvPr id="54" name="CustomShape 31"/>
          <p:cNvSpPr/>
          <p:nvPr/>
        </p:nvSpPr>
        <p:spPr>
          <a:xfrm>
            <a:off x="1886775" y="364985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55" name="CustomShape 31"/>
          <p:cNvSpPr/>
          <p:nvPr/>
        </p:nvSpPr>
        <p:spPr>
          <a:xfrm>
            <a:off x="1886775" y="4147802"/>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56" name="CustomShape 31"/>
          <p:cNvSpPr/>
          <p:nvPr/>
        </p:nvSpPr>
        <p:spPr>
          <a:xfrm>
            <a:off x="1886775" y="462798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57" name="CustomShape 31"/>
          <p:cNvSpPr/>
          <p:nvPr/>
        </p:nvSpPr>
        <p:spPr>
          <a:xfrm>
            <a:off x="1886775" y="5125930"/>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14" name="CustomShape 5"/>
          <p:cNvSpPr/>
          <p:nvPr/>
        </p:nvSpPr>
        <p:spPr>
          <a:xfrm>
            <a:off x="7289586" y="4075988"/>
            <a:ext cx="104220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Immediate </a:t>
            </a:r>
          </a:p>
          <a:p>
            <a:pPr algn="ctr">
              <a:lnSpc>
                <a:spcPct val="100000"/>
              </a:lnSpc>
            </a:pPr>
            <a:r>
              <a:rPr lang="en-US" sz="1100" b="1" dirty="0">
                <a:latin typeface="Arial" panose="020B0604020202020204" pitchFamily="34" charset="0"/>
                <a:cs typeface="Arial" panose="020B0604020202020204" pitchFamily="34" charset="0"/>
              </a:rPr>
              <a:t>impact</a:t>
            </a:r>
          </a:p>
        </p:txBody>
      </p:sp>
      <p:sp>
        <p:nvSpPr>
          <p:cNvPr id="15" name="CustomShape 6"/>
          <p:cNvSpPr/>
          <p:nvPr/>
        </p:nvSpPr>
        <p:spPr>
          <a:xfrm>
            <a:off x="4598564" y="4147012"/>
            <a:ext cx="72360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dirty="0">
                <a:solidFill>
                  <a:schemeClr val="bg1"/>
                </a:solidFill>
                <a:latin typeface="Arial" panose="020B0604020202020204" pitchFamily="34" charset="0"/>
                <a:cs typeface="Arial" panose="020B0604020202020204" pitchFamily="34" charset="0"/>
              </a:rPr>
              <a:t>Deliverables</a:t>
            </a:r>
          </a:p>
        </p:txBody>
      </p:sp>
      <p:sp>
        <p:nvSpPr>
          <p:cNvPr id="16" name="CustomShape 7"/>
          <p:cNvSpPr/>
          <p:nvPr/>
        </p:nvSpPr>
        <p:spPr>
          <a:xfrm>
            <a:off x="6504255" y="4075988"/>
            <a:ext cx="6811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behavior</a:t>
            </a:r>
          </a:p>
        </p:txBody>
      </p:sp>
      <p:sp>
        <p:nvSpPr>
          <p:cNvPr id="41" name="CustomShape 34"/>
          <p:cNvSpPr/>
          <p:nvPr/>
        </p:nvSpPr>
        <p:spPr>
          <a:xfrm>
            <a:off x="8225564" y="4086172"/>
            <a:ext cx="1027080" cy="33372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Medium </a:t>
            </a:r>
          </a:p>
          <a:p>
            <a:pPr algn="ctr">
              <a:lnSpc>
                <a:spcPct val="100000"/>
              </a:lnSpc>
            </a:pPr>
            <a:r>
              <a:rPr lang="en-US" sz="1100" b="1" dirty="0">
                <a:latin typeface="Arial" panose="020B0604020202020204" pitchFamily="34" charset="0"/>
                <a:cs typeface="Arial" panose="020B0604020202020204" pitchFamily="34" charset="0"/>
              </a:rPr>
              <a:t>term impact</a:t>
            </a:r>
          </a:p>
        </p:txBody>
      </p:sp>
      <p:sp>
        <p:nvSpPr>
          <p:cNvPr id="42" name="CustomShape 35"/>
          <p:cNvSpPr/>
          <p:nvPr/>
        </p:nvSpPr>
        <p:spPr>
          <a:xfrm>
            <a:off x="9179064" y="4103928"/>
            <a:ext cx="1028520" cy="333720"/>
          </a:xfrm>
          <a:prstGeom prst="rect">
            <a:avLst/>
          </a:prstGeom>
          <a:noFill/>
          <a:ln w="9360">
            <a:noFill/>
          </a:ln>
        </p:spPr>
        <p:txBody>
          <a:bodyPr wrap="none" lIns="90000" tIns="45000" rIns="90000" bIns="45000"/>
          <a:lstStyle/>
          <a:p>
            <a:pPr algn="ctr" fontAlgn="t"/>
            <a:r>
              <a:rPr lang="en-US" sz="1100" b="1" dirty="0">
                <a:latin typeface="Arial" panose="020B0604020202020204" pitchFamily="34" charset="0"/>
                <a:cs typeface="Arial" panose="020B0604020202020204" pitchFamily="34" charset="0"/>
              </a:rPr>
              <a:t>Long-term</a:t>
            </a:r>
          </a:p>
          <a:p>
            <a:pPr algn="ctr" fontAlgn="t"/>
            <a:r>
              <a:rPr lang="en-US" sz="1100" b="1" dirty="0">
                <a:latin typeface="Arial" panose="020B0604020202020204" pitchFamily="34" charset="0"/>
                <a:cs typeface="Arial" panose="020B0604020202020204" pitchFamily="34" charset="0"/>
              </a:rPr>
              <a:t>impact</a:t>
            </a:r>
          </a:p>
          <a:p>
            <a:pPr algn="ctr">
              <a:lnSpc>
                <a:spcPct val="100000"/>
              </a:lnSpc>
            </a:pPr>
            <a:endParaRPr lang="en-US" sz="1100" b="1" dirty="0">
              <a:latin typeface="Arial" panose="020B0604020202020204" pitchFamily="34" charset="0"/>
              <a:cs typeface="Arial" panose="020B0604020202020204" pitchFamily="34" charset="0"/>
            </a:endParaRPr>
          </a:p>
        </p:txBody>
      </p:sp>
      <p:sp>
        <p:nvSpPr>
          <p:cNvPr id="43" name="CustomShape 36"/>
          <p:cNvSpPr/>
          <p:nvPr/>
        </p:nvSpPr>
        <p:spPr>
          <a:xfrm>
            <a:off x="5455044" y="4075988"/>
            <a:ext cx="9295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competencies</a:t>
            </a:r>
          </a:p>
        </p:txBody>
      </p:sp>
      <p:sp>
        <p:nvSpPr>
          <p:cNvPr id="58" name="CustomShape 21"/>
          <p:cNvSpPr/>
          <p:nvPr/>
        </p:nvSpPr>
        <p:spPr>
          <a:xfrm>
            <a:off x="3024495" y="366068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59" name="CustomShape 21"/>
          <p:cNvSpPr/>
          <p:nvPr/>
        </p:nvSpPr>
        <p:spPr>
          <a:xfrm>
            <a:off x="3024495" y="4153100"/>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60" name="CustomShape 21"/>
          <p:cNvSpPr/>
          <p:nvPr/>
        </p:nvSpPr>
        <p:spPr>
          <a:xfrm>
            <a:off x="3024495" y="464551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61" name="CustomShape 21"/>
          <p:cNvSpPr/>
          <p:nvPr/>
        </p:nvSpPr>
        <p:spPr>
          <a:xfrm>
            <a:off x="3024495" y="5137929"/>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71" name="Rektangel 70"/>
          <p:cNvSpPr/>
          <p:nvPr/>
        </p:nvSpPr>
        <p:spPr>
          <a:xfrm>
            <a:off x="1445723" y="663772"/>
            <a:ext cx="9570249"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The game is conducted in the following project design</a:t>
            </a:r>
            <a:r>
              <a:rPr lang="da-DK" sz="2800" b="1" dirty="0">
                <a:solidFill>
                  <a:srgbClr val="002060"/>
                </a:solidFill>
                <a:latin typeface="Arial" panose="020B0604020202020204" pitchFamily="34" charset="0"/>
                <a:cs typeface="Arial" panose="020B0604020202020204" pitchFamily="34" charset="0"/>
              </a:rPr>
              <a:t> </a:t>
            </a:r>
          </a:p>
        </p:txBody>
      </p:sp>
      <p:grpSp>
        <p:nvGrpSpPr>
          <p:cNvPr id="67" name="Gruppe 66">
            <a:extLst>
              <a:ext uri="{FF2B5EF4-FFF2-40B4-BE49-F238E27FC236}">
                <a16:creationId xmlns:a16="http://schemas.microsoft.com/office/drawing/2014/main" id="{B4D22303-F8DB-4AAA-8C7C-8DEC2182CD1A}"/>
              </a:ext>
            </a:extLst>
          </p:cNvPr>
          <p:cNvGrpSpPr/>
          <p:nvPr/>
        </p:nvGrpSpPr>
        <p:grpSpPr>
          <a:xfrm>
            <a:off x="1473200" y="5942666"/>
            <a:ext cx="9400334" cy="437808"/>
            <a:chOff x="1473200" y="5942666"/>
            <a:chExt cx="9400334" cy="437808"/>
          </a:xfrm>
        </p:grpSpPr>
        <p:sp>
          <p:nvSpPr>
            <p:cNvPr id="68" name="Rektangel 67">
              <a:extLst>
                <a:ext uri="{FF2B5EF4-FFF2-40B4-BE49-F238E27FC236}">
                  <a16:creationId xmlns:a16="http://schemas.microsoft.com/office/drawing/2014/main" id="{2BFD31D5-11BA-4A9C-AFA0-29F0F3D1723D}"/>
                </a:ext>
              </a:extLst>
            </p:cNvPr>
            <p:cNvSpPr/>
            <p:nvPr/>
          </p:nvSpPr>
          <p:spPr>
            <a:xfrm>
              <a:off x="1473200" y="6072697"/>
              <a:ext cx="2004075"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airbornleadership.com </a:t>
              </a:r>
            </a:p>
          </p:txBody>
        </p:sp>
        <p:cxnSp>
          <p:nvCxnSpPr>
            <p:cNvPr id="69" name="Lige forbindelse 68">
              <a:extLst>
                <a:ext uri="{FF2B5EF4-FFF2-40B4-BE49-F238E27FC236}">
                  <a16:creationId xmlns:a16="http://schemas.microsoft.com/office/drawing/2014/main" id="{0BA4576B-FE39-4487-A05D-E21DDD52D9DE}"/>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3" name="Billede 72">
              <a:extLst>
                <a:ext uri="{FF2B5EF4-FFF2-40B4-BE49-F238E27FC236}">
                  <a16:creationId xmlns:a16="http://schemas.microsoft.com/office/drawing/2014/main" id="{C5A55562-7294-45CF-9E10-2445C6E67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
        <p:nvSpPr>
          <p:cNvPr id="62" name="Pil: pentagon 61">
            <a:extLst>
              <a:ext uri="{FF2B5EF4-FFF2-40B4-BE49-F238E27FC236}">
                <a16:creationId xmlns:a16="http://schemas.microsoft.com/office/drawing/2014/main" id="{8F58E8D7-7957-4654-ABBC-54EB52A21E4C}"/>
              </a:ext>
            </a:extLst>
          </p:cNvPr>
          <p:cNvSpPr/>
          <p:nvPr/>
        </p:nvSpPr>
        <p:spPr>
          <a:xfrm>
            <a:off x="1572769" y="5539579"/>
            <a:ext cx="379247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Establishing the project and </a:t>
            </a:r>
          </a:p>
          <a:p>
            <a:pPr algn="ctr"/>
            <a:r>
              <a:rPr lang="en-US" sz="1200" b="1" dirty="0">
                <a:latin typeface="Arial" panose="020B0604020202020204" pitchFamily="34" charset="0"/>
                <a:cs typeface="Arial" panose="020B0604020202020204" pitchFamily="34" charset="0"/>
              </a:rPr>
              <a:t>creating the deliverables</a:t>
            </a:r>
            <a:endParaRPr lang="da-DK" sz="1200" b="1" dirty="0">
              <a:latin typeface="Arial" panose="020B0604020202020204" pitchFamily="34" charset="0"/>
              <a:cs typeface="Arial" panose="020B0604020202020204" pitchFamily="34" charset="0"/>
            </a:endParaRPr>
          </a:p>
        </p:txBody>
      </p:sp>
      <p:sp>
        <p:nvSpPr>
          <p:cNvPr id="63" name="Pil: pentagon 62">
            <a:extLst>
              <a:ext uri="{FF2B5EF4-FFF2-40B4-BE49-F238E27FC236}">
                <a16:creationId xmlns:a16="http://schemas.microsoft.com/office/drawing/2014/main" id="{AAF0AE45-CDB8-4DC6-873D-135A422771F4}"/>
              </a:ext>
            </a:extLst>
          </p:cNvPr>
          <p:cNvSpPr/>
          <p:nvPr/>
        </p:nvSpPr>
        <p:spPr>
          <a:xfrm>
            <a:off x="5450218" y="5539579"/>
            <a:ext cx="183936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Ensure behavioral impact</a:t>
            </a:r>
          </a:p>
        </p:txBody>
      </p:sp>
      <p:sp>
        <p:nvSpPr>
          <p:cNvPr id="64" name="Pil: pentagon 63">
            <a:extLst>
              <a:ext uri="{FF2B5EF4-FFF2-40B4-BE49-F238E27FC236}">
                <a16:creationId xmlns:a16="http://schemas.microsoft.com/office/drawing/2014/main" id="{161F4746-544B-4CCF-821E-BCA2DECABD27}"/>
              </a:ext>
            </a:extLst>
          </p:cNvPr>
          <p:cNvSpPr/>
          <p:nvPr/>
        </p:nvSpPr>
        <p:spPr>
          <a:xfrm>
            <a:off x="7365591" y="5539579"/>
            <a:ext cx="2791943"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Ensure business impact</a:t>
            </a:r>
          </a:p>
        </p:txBody>
      </p:sp>
    </p:spTree>
    <p:extLst>
      <p:ext uri="{BB962C8B-B14F-4D97-AF65-F5344CB8AC3E}">
        <p14:creationId xmlns:p14="http://schemas.microsoft.com/office/powerpoint/2010/main" val="35247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ktangel 70"/>
          <p:cNvSpPr/>
          <p:nvPr/>
        </p:nvSpPr>
        <p:spPr>
          <a:xfrm>
            <a:off x="1445723" y="663772"/>
            <a:ext cx="9103774" cy="461665"/>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In the game, you make decisions in the six leadership roles</a:t>
            </a:r>
            <a:r>
              <a:rPr lang="da-DK" sz="2400" b="1" dirty="0">
                <a:solidFill>
                  <a:srgbClr val="002060"/>
                </a:solidFill>
                <a:latin typeface="Arial" panose="020B0604020202020204" pitchFamily="34" charset="0"/>
                <a:cs typeface="Arial" panose="020B0604020202020204" pitchFamily="34" charset="0"/>
              </a:rPr>
              <a:t>  </a:t>
            </a:r>
          </a:p>
        </p:txBody>
      </p:sp>
      <p:grpSp>
        <p:nvGrpSpPr>
          <p:cNvPr id="10" name="Gruppe 9">
            <a:extLst>
              <a:ext uri="{FF2B5EF4-FFF2-40B4-BE49-F238E27FC236}">
                <a16:creationId xmlns:a16="http://schemas.microsoft.com/office/drawing/2014/main" id="{B344823F-242D-404A-A6AC-FBA4473ABDE1}"/>
              </a:ext>
            </a:extLst>
          </p:cNvPr>
          <p:cNvGrpSpPr/>
          <p:nvPr/>
        </p:nvGrpSpPr>
        <p:grpSpPr>
          <a:xfrm>
            <a:off x="2852658" y="2858609"/>
            <a:ext cx="2602031" cy="2172286"/>
            <a:chOff x="2852658" y="2858609"/>
            <a:chExt cx="2602031" cy="2172286"/>
          </a:xfrm>
        </p:grpSpPr>
        <p:sp>
          <p:nvSpPr>
            <p:cNvPr id="28" name="CustomShape 19"/>
            <p:cNvSpPr/>
            <p:nvPr/>
          </p:nvSpPr>
          <p:spPr>
            <a:xfrm>
              <a:off x="3737014" y="3701439"/>
              <a:ext cx="769320" cy="212040"/>
            </a:xfrm>
            <a:prstGeom prst="rect">
              <a:avLst/>
            </a:prstGeom>
            <a:noFill/>
            <a:ln w="9360">
              <a:noFill/>
            </a:ln>
          </p:spPr>
          <p:txBody>
            <a:bodyPr wrap="none" lIns="90000" tIns="45000" rIns="90000" bIns="45000"/>
            <a:lstStyle/>
            <a:p>
              <a:pPr algn="ctr">
                <a:lnSpc>
                  <a:spcPct val="100000"/>
                </a:lnSpc>
              </a:pPr>
              <a:endParaRPr sz="1200" b="1" dirty="0"/>
            </a:p>
          </p:txBody>
        </p:sp>
        <p:sp>
          <p:nvSpPr>
            <p:cNvPr id="63" name="CustomShape 48">
              <a:extLst>
                <a:ext uri="{FF2B5EF4-FFF2-40B4-BE49-F238E27FC236}">
                  <a16:creationId xmlns:a16="http://schemas.microsoft.com/office/drawing/2014/main" id="{A72782E1-4442-4E5D-B608-BE29E7D4954C}"/>
                </a:ext>
              </a:extLst>
            </p:cNvPr>
            <p:cNvSpPr/>
            <p:nvPr/>
          </p:nvSpPr>
          <p:spPr>
            <a:xfrm rot="16200000">
              <a:off x="3682939" y="3116624"/>
              <a:ext cx="877469"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 upwards</a:t>
              </a:r>
              <a:endParaRPr sz="1000" dirty="0">
                <a:solidFill>
                  <a:schemeClr val="bg1"/>
                </a:solidFill>
              </a:endParaRPr>
            </a:p>
          </p:txBody>
        </p:sp>
        <p:sp>
          <p:nvSpPr>
            <p:cNvPr id="64" name="CustomShape 53">
              <a:extLst>
                <a:ext uri="{FF2B5EF4-FFF2-40B4-BE49-F238E27FC236}">
                  <a16:creationId xmlns:a16="http://schemas.microsoft.com/office/drawing/2014/main" id="{7981C25E-7BF9-41AC-9B9F-06FEC90435A8}"/>
                </a:ext>
              </a:extLst>
            </p:cNvPr>
            <p:cNvSpPr/>
            <p:nvPr/>
          </p:nvSpPr>
          <p:spPr>
            <a:xfrm rot="16200000" flipH="1">
              <a:off x="3667544" y="4391725"/>
              <a:ext cx="916901"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downwards</a:t>
              </a:r>
              <a:endParaRPr sz="1000" dirty="0">
                <a:solidFill>
                  <a:schemeClr val="bg1"/>
                </a:solidFill>
              </a:endParaRPr>
            </a:p>
          </p:txBody>
        </p:sp>
        <p:sp>
          <p:nvSpPr>
            <p:cNvPr id="70" name="CustomShape 50">
              <a:extLst>
                <a:ext uri="{FF2B5EF4-FFF2-40B4-BE49-F238E27FC236}">
                  <a16:creationId xmlns:a16="http://schemas.microsoft.com/office/drawing/2014/main" id="{6C5844D1-4F90-47AB-80B9-2158E12A88A0}"/>
                </a:ext>
              </a:extLst>
            </p:cNvPr>
            <p:cNvSpPr/>
            <p:nvPr/>
          </p:nvSpPr>
          <p:spPr>
            <a:xfrm>
              <a:off x="2852658" y="3739738"/>
              <a:ext cx="989640"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r>
                <a:rPr lang="da-DK" sz="1000" dirty="0">
                  <a:solidFill>
                    <a:schemeClr val="bg1"/>
                  </a:solidFill>
                  <a:latin typeface="Arial"/>
                </a:rPr>
                <a:t> </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inwards</a:t>
              </a:r>
              <a:endParaRPr sz="1000" dirty="0">
                <a:solidFill>
                  <a:schemeClr val="bg1"/>
                </a:solidFill>
              </a:endParaRPr>
            </a:p>
          </p:txBody>
        </p:sp>
        <p:sp>
          <p:nvSpPr>
            <p:cNvPr id="72" name="CustomShape 49">
              <a:extLst>
                <a:ext uri="{FF2B5EF4-FFF2-40B4-BE49-F238E27FC236}">
                  <a16:creationId xmlns:a16="http://schemas.microsoft.com/office/drawing/2014/main" id="{47B16BD4-A7C0-45B3-826E-2729AC2A8CCC}"/>
                </a:ext>
              </a:extLst>
            </p:cNvPr>
            <p:cNvSpPr/>
            <p:nvPr/>
          </p:nvSpPr>
          <p:spPr>
            <a:xfrm>
              <a:off x="4465049" y="3749285"/>
              <a:ext cx="989640"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r>
                <a:rPr lang="da-DK" sz="1000" dirty="0">
                  <a:solidFill>
                    <a:schemeClr val="bg1"/>
                  </a:solidFill>
                  <a:latin typeface="Arial"/>
                </a:rPr>
                <a:t> </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outwards</a:t>
              </a:r>
              <a:endParaRPr sz="1000" dirty="0">
                <a:solidFill>
                  <a:schemeClr val="bg1"/>
                </a:solidFill>
              </a:endParaRPr>
            </a:p>
          </p:txBody>
        </p:sp>
      </p:grpSp>
      <p:grpSp>
        <p:nvGrpSpPr>
          <p:cNvPr id="3" name="Gruppe 2">
            <a:extLst>
              <a:ext uri="{FF2B5EF4-FFF2-40B4-BE49-F238E27FC236}">
                <a16:creationId xmlns:a16="http://schemas.microsoft.com/office/drawing/2014/main" id="{96B16646-8EAE-4568-BD92-2877603F7A04}"/>
              </a:ext>
            </a:extLst>
          </p:cNvPr>
          <p:cNvGrpSpPr/>
          <p:nvPr/>
        </p:nvGrpSpPr>
        <p:grpSpPr>
          <a:xfrm>
            <a:off x="7533380" y="3748383"/>
            <a:ext cx="2214720" cy="361440"/>
            <a:chOff x="7270854" y="3291367"/>
            <a:chExt cx="2214720" cy="361440"/>
          </a:xfrm>
          <a:solidFill>
            <a:schemeClr val="accent1">
              <a:lumMod val="50000"/>
            </a:schemeClr>
          </a:solidFill>
        </p:grpSpPr>
        <p:sp>
          <p:nvSpPr>
            <p:cNvPr id="73" name="CustomShape 51">
              <a:extLst>
                <a:ext uri="{FF2B5EF4-FFF2-40B4-BE49-F238E27FC236}">
                  <a16:creationId xmlns:a16="http://schemas.microsoft.com/office/drawing/2014/main" id="{808B9EAE-FC4A-47CD-9C9D-BF6C3BCB44F7}"/>
                </a:ext>
              </a:extLst>
            </p:cNvPr>
            <p:cNvSpPr/>
            <p:nvPr/>
          </p:nvSpPr>
          <p:spPr>
            <a:xfrm>
              <a:off x="8495934" y="3291367"/>
              <a:ext cx="989640" cy="361440"/>
            </a:xfrm>
            <a:prstGeom prst="homePlate">
              <a:avLst>
                <a:gd name="adj" fmla="val 50000"/>
              </a:avLst>
            </a:prstGeom>
            <a:grp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r>
                <a:rPr lang="da-DK" sz="1000" dirty="0">
                  <a:solidFill>
                    <a:schemeClr val="bg1"/>
                  </a:solidFill>
                  <a:latin typeface="Arial"/>
                </a:rPr>
                <a:t> </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forwards</a:t>
              </a:r>
              <a:endParaRPr sz="1000" dirty="0">
                <a:solidFill>
                  <a:schemeClr val="bg1"/>
                </a:solidFill>
              </a:endParaRPr>
            </a:p>
          </p:txBody>
        </p:sp>
        <p:sp>
          <p:nvSpPr>
            <p:cNvPr id="74" name="CustomShape 52">
              <a:extLst>
                <a:ext uri="{FF2B5EF4-FFF2-40B4-BE49-F238E27FC236}">
                  <a16:creationId xmlns:a16="http://schemas.microsoft.com/office/drawing/2014/main" id="{5F746F0B-69F4-44FC-AD43-3DA459CCC428}"/>
                </a:ext>
              </a:extLst>
            </p:cNvPr>
            <p:cNvSpPr/>
            <p:nvPr/>
          </p:nvSpPr>
          <p:spPr>
            <a:xfrm flipH="1">
              <a:off x="7270854" y="3291367"/>
              <a:ext cx="989640" cy="361440"/>
            </a:xfrm>
            <a:prstGeom prst="homePlate">
              <a:avLst>
                <a:gd name="adj" fmla="val 50000"/>
              </a:avLst>
            </a:prstGeom>
            <a:grp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backwards</a:t>
              </a:r>
              <a:endParaRPr sz="1000" dirty="0">
                <a:solidFill>
                  <a:schemeClr val="bg1"/>
                </a:solidFill>
              </a:endParaRPr>
            </a:p>
          </p:txBody>
        </p:sp>
      </p:grpSp>
      <p:grpSp>
        <p:nvGrpSpPr>
          <p:cNvPr id="67" name="Gruppe 66">
            <a:extLst>
              <a:ext uri="{FF2B5EF4-FFF2-40B4-BE49-F238E27FC236}">
                <a16:creationId xmlns:a16="http://schemas.microsoft.com/office/drawing/2014/main" id="{C49B5027-F8A1-4A1A-955B-F8B8D3A5A2D8}"/>
              </a:ext>
            </a:extLst>
          </p:cNvPr>
          <p:cNvGrpSpPr/>
          <p:nvPr/>
        </p:nvGrpSpPr>
        <p:grpSpPr>
          <a:xfrm>
            <a:off x="1473200" y="5942666"/>
            <a:ext cx="9400334" cy="437808"/>
            <a:chOff x="1473200" y="5942666"/>
            <a:chExt cx="9400334" cy="437808"/>
          </a:xfrm>
        </p:grpSpPr>
        <p:sp>
          <p:nvSpPr>
            <p:cNvPr id="68" name="Rektangel 67">
              <a:extLst>
                <a:ext uri="{FF2B5EF4-FFF2-40B4-BE49-F238E27FC236}">
                  <a16:creationId xmlns:a16="http://schemas.microsoft.com/office/drawing/2014/main" id="{BD6E8C6D-9B7A-46F1-A684-9ADAEEAAEEFF}"/>
                </a:ext>
              </a:extLst>
            </p:cNvPr>
            <p:cNvSpPr/>
            <p:nvPr/>
          </p:nvSpPr>
          <p:spPr>
            <a:xfrm>
              <a:off x="1473200" y="6072697"/>
              <a:ext cx="2004075" cy="307777"/>
            </a:xfrm>
            <a:prstGeom prst="rect">
              <a:avLst/>
            </a:prstGeom>
            <a:ln>
              <a:noFill/>
            </a:ln>
          </p:spPr>
          <p:txBody>
            <a:bodyPr wrap="none">
              <a:spAutoFit/>
            </a:bodyPr>
            <a:lstStyle/>
            <a:p>
              <a:r>
                <a:rPr lang="en-US" sz="1400" dirty="0" err="1">
                  <a:latin typeface="Arial" panose="020B0604020202020204" pitchFamily="34" charset="0"/>
                  <a:cs typeface="Arial" panose="020B0604020202020204" pitchFamily="34" charset="0"/>
                </a:rPr>
                <a:t>airbornleadership</a:t>
              </a:r>
              <a:r>
                <a:rPr lang="da-DK" sz="1400" dirty="0">
                  <a:latin typeface="Arial" panose="020B0604020202020204" pitchFamily="34" charset="0"/>
                  <a:cs typeface="Arial" panose="020B0604020202020204" pitchFamily="34" charset="0"/>
                </a:rPr>
                <a:t>.com </a:t>
              </a:r>
            </a:p>
          </p:txBody>
        </p:sp>
        <p:cxnSp>
          <p:nvCxnSpPr>
            <p:cNvPr id="69" name="Lige forbindelse 68">
              <a:extLst>
                <a:ext uri="{FF2B5EF4-FFF2-40B4-BE49-F238E27FC236}">
                  <a16:creationId xmlns:a16="http://schemas.microsoft.com/office/drawing/2014/main" id="{F3D988DC-9938-45BF-8C2E-F974372D64E7}"/>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8" name="Billede 77">
              <a:extLst>
                <a:ext uri="{FF2B5EF4-FFF2-40B4-BE49-F238E27FC236}">
                  <a16:creationId xmlns:a16="http://schemas.microsoft.com/office/drawing/2014/main" id="{7F03DACA-C6D7-4E9B-B42D-7FFC46B27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
        <p:nvSpPr>
          <p:cNvPr id="62" name="Rektangel 61">
            <a:extLst>
              <a:ext uri="{FF2B5EF4-FFF2-40B4-BE49-F238E27FC236}">
                <a16:creationId xmlns:a16="http://schemas.microsoft.com/office/drawing/2014/main" id="{9EAEF071-5759-4FC9-B18C-DEB63717FC4C}"/>
              </a:ext>
            </a:extLst>
          </p:cNvPr>
          <p:cNvSpPr/>
          <p:nvPr/>
        </p:nvSpPr>
        <p:spPr>
          <a:xfrm>
            <a:off x="1463653" y="1334133"/>
            <a:ext cx="2169184" cy="584775"/>
          </a:xfrm>
          <a:prstGeom prst="rect">
            <a:avLst/>
          </a:prstGeom>
        </p:spPr>
        <p:txBody>
          <a:bodyPr wrap="none">
            <a:spAutoFit/>
          </a:bodyPr>
          <a:lstStyle/>
          <a:p>
            <a:r>
              <a:rPr lang="en-US" sz="1600" b="1" dirty="0">
                <a:solidFill>
                  <a:srgbClr val="002060"/>
                </a:solidFill>
                <a:latin typeface="Arial" panose="020B0604020202020204" pitchFamily="34" charset="0"/>
                <a:cs typeface="Arial" panose="020B0604020202020204" pitchFamily="34" charset="0"/>
              </a:rPr>
              <a:t>Leadership</a:t>
            </a:r>
          </a:p>
          <a:p>
            <a:r>
              <a:rPr lang="en-US" sz="1600" b="1" dirty="0">
                <a:solidFill>
                  <a:srgbClr val="002060"/>
                </a:solidFill>
                <a:latin typeface="Arial" panose="020B0604020202020204" pitchFamily="34" charset="0"/>
                <a:cs typeface="Arial" panose="020B0604020202020204" pitchFamily="34" charset="0"/>
              </a:rPr>
              <a:t>Leading the people  </a:t>
            </a:r>
          </a:p>
        </p:txBody>
      </p:sp>
      <p:sp>
        <p:nvSpPr>
          <p:cNvPr id="65" name="Rektangel 64">
            <a:extLst>
              <a:ext uri="{FF2B5EF4-FFF2-40B4-BE49-F238E27FC236}">
                <a16:creationId xmlns:a16="http://schemas.microsoft.com/office/drawing/2014/main" id="{A7356C47-B625-429D-8736-C8F76F1CB9FF}"/>
              </a:ext>
            </a:extLst>
          </p:cNvPr>
          <p:cNvSpPr/>
          <p:nvPr/>
        </p:nvSpPr>
        <p:spPr>
          <a:xfrm>
            <a:off x="7425348" y="1334133"/>
            <a:ext cx="2820003" cy="584775"/>
          </a:xfrm>
          <a:prstGeom prst="rect">
            <a:avLst/>
          </a:prstGeom>
        </p:spPr>
        <p:txBody>
          <a:bodyPr wrap="none">
            <a:spAutoFit/>
          </a:bodyPr>
          <a:lstStyle/>
          <a:p>
            <a:r>
              <a:rPr lang="da-DK" sz="1600" b="1" dirty="0">
                <a:solidFill>
                  <a:srgbClr val="002060"/>
                </a:solidFill>
                <a:latin typeface="Arial" panose="020B0604020202020204" pitchFamily="34" charset="0"/>
                <a:cs typeface="Arial" panose="020B0604020202020204" pitchFamily="34" charset="0"/>
              </a:rPr>
              <a:t>Management</a:t>
            </a:r>
          </a:p>
          <a:p>
            <a:r>
              <a:rPr lang="en-US" sz="1600" b="1" dirty="0">
                <a:solidFill>
                  <a:srgbClr val="002060"/>
                </a:solidFill>
                <a:latin typeface="Arial" panose="020B0604020202020204" pitchFamily="34" charset="0"/>
                <a:cs typeface="Arial" panose="020B0604020202020204" pitchFamily="34" charset="0"/>
              </a:rPr>
              <a:t>Managing the assignment  </a:t>
            </a:r>
          </a:p>
        </p:txBody>
      </p:sp>
      <p:sp>
        <p:nvSpPr>
          <p:cNvPr id="4" name="Rektangel 3">
            <a:extLst>
              <a:ext uri="{FF2B5EF4-FFF2-40B4-BE49-F238E27FC236}">
                <a16:creationId xmlns:a16="http://schemas.microsoft.com/office/drawing/2014/main" id="{6A1F2A98-D866-4686-9B36-3B763EFE026B}"/>
              </a:ext>
            </a:extLst>
          </p:cNvPr>
          <p:cNvSpPr/>
          <p:nvPr/>
        </p:nvSpPr>
        <p:spPr>
          <a:xfrm>
            <a:off x="1462952" y="2016516"/>
            <a:ext cx="2409838" cy="1754326"/>
          </a:xfrm>
          <a:prstGeom prst="rect">
            <a:avLst/>
          </a:prstGeom>
        </p:spPr>
        <p:txBody>
          <a:bodyPr wrap="square">
            <a:spAutoFit/>
          </a:bodyPr>
          <a:lstStyle/>
          <a:p>
            <a:r>
              <a:rPr lang="en-US" sz="1200" b="1" dirty="0">
                <a:solidFill>
                  <a:srgbClr val="002060"/>
                </a:solidFill>
                <a:latin typeface="Arial" panose="020B0604020202020204" pitchFamily="34" charset="0"/>
                <a:cs typeface="Arial" panose="020B0604020202020204" pitchFamily="34" charset="0"/>
              </a:rPr>
              <a:t>Main tasks upwards:</a:t>
            </a:r>
          </a:p>
          <a:p>
            <a:r>
              <a:rPr lang="en-US" sz="1200" dirty="0">
                <a:solidFill>
                  <a:srgbClr val="002060"/>
                </a:solidFill>
                <a:latin typeface="Arial" panose="020B0604020202020204" pitchFamily="34" charset="0"/>
                <a:cs typeface="Arial" panose="020B0604020202020204" pitchFamily="34" charset="0"/>
              </a:rPr>
              <a:t>Put the project on the agenda and secure the necessary framework. Business case, project effect and coherence with the strategy. Resources, your mandate and scope. Negotiation, decisions and approvals.</a:t>
            </a:r>
            <a:endParaRPr lang="da-DK" sz="1200" dirty="0">
              <a:solidFill>
                <a:srgbClr val="002060"/>
              </a:solidFill>
              <a:latin typeface="Arial" panose="020B0604020202020204" pitchFamily="34" charset="0"/>
              <a:cs typeface="Arial" panose="020B0604020202020204" pitchFamily="34" charset="0"/>
            </a:endParaRPr>
          </a:p>
        </p:txBody>
      </p:sp>
      <p:sp>
        <p:nvSpPr>
          <p:cNvPr id="5" name="Rektangel 4">
            <a:extLst>
              <a:ext uri="{FF2B5EF4-FFF2-40B4-BE49-F238E27FC236}">
                <a16:creationId xmlns:a16="http://schemas.microsoft.com/office/drawing/2014/main" id="{0662D419-E1F8-4C0F-B265-525AF0860478}"/>
              </a:ext>
            </a:extLst>
          </p:cNvPr>
          <p:cNvSpPr/>
          <p:nvPr/>
        </p:nvSpPr>
        <p:spPr>
          <a:xfrm>
            <a:off x="4370556" y="2015412"/>
            <a:ext cx="2927383" cy="1754326"/>
          </a:xfrm>
          <a:prstGeom prst="rect">
            <a:avLst/>
          </a:prstGeom>
        </p:spPr>
        <p:txBody>
          <a:bodyPr wrap="square">
            <a:spAutoFit/>
          </a:bodyPr>
          <a:lstStyle/>
          <a:p>
            <a:r>
              <a:rPr lang="da-DK" sz="1200" b="1" dirty="0">
                <a:solidFill>
                  <a:srgbClr val="002060"/>
                </a:solidFill>
                <a:latin typeface="Arial" panose="020B0604020202020204" pitchFamily="34" charset="0"/>
                <a:cs typeface="Arial" panose="020B0604020202020204" pitchFamily="34" charset="0"/>
              </a:rPr>
              <a:t>Main tasks </a:t>
            </a:r>
            <a:r>
              <a:rPr lang="en-US" sz="1200" b="1" dirty="0">
                <a:solidFill>
                  <a:srgbClr val="002060"/>
                </a:solidFill>
                <a:latin typeface="Arial" panose="020B0604020202020204" pitchFamily="34" charset="0"/>
                <a:cs typeface="Arial" panose="020B0604020202020204" pitchFamily="34" charset="0"/>
              </a:rPr>
              <a:t>outwards:</a:t>
            </a:r>
          </a:p>
          <a:p>
            <a:r>
              <a:rPr lang="en-US" sz="1200" dirty="0">
                <a:solidFill>
                  <a:srgbClr val="002060"/>
                </a:solidFill>
                <a:latin typeface="Arial" panose="020B0604020202020204" pitchFamily="34" charset="0"/>
                <a:cs typeface="Arial" panose="020B0604020202020204" pitchFamily="34" charset="0"/>
              </a:rPr>
              <a:t>Expectation alignment with stakeholders, create acceptance and ambassadors through involvement. Receive knowledge of needs and concerns. Develop relationships, use change management, communication, facilitation and dealing with political challenges.</a:t>
            </a:r>
            <a:endParaRPr lang="da-DK" sz="1200" dirty="0">
              <a:solidFill>
                <a:srgbClr val="002060"/>
              </a:solidFill>
              <a:latin typeface="Arial" panose="020B0604020202020204" pitchFamily="34" charset="0"/>
              <a:cs typeface="Arial" panose="020B0604020202020204" pitchFamily="34" charset="0"/>
            </a:endParaRPr>
          </a:p>
        </p:txBody>
      </p:sp>
      <p:sp>
        <p:nvSpPr>
          <p:cNvPr id="6" name="Rektangel 5">
            <a:extLst>
              <a:ext uri="{FF2B5EF4-FFF2-40B4-BE49-F238E27FC236}">
                <a16:creationId xmlns:a16="http://schemas.microsoft.com/office/drawing/2014/main" id="{31D1D4C1-930C-46A3-8038-E106F6C8866A}"/>
              </a:ext>
            </a:extLst>
          </p:cNvPr>
          <p:cNvSpPr/>
          <p:nvPr/>
        </p:nvSpPr>
        <p:spPr>
          <a:xfrm>
            <a:off x="4349291" y="4134487"/>
            <a:ext cx="2508696" cy="1754326"/>
          </a:xfrm>
          <a:prstGeom prst="rect">
            <a:avLst/>
          </a:prstGeom>
        </p:spPr>
        <p:txBody>
          <a:bodyPr wrap="square">
            <a:spAutoFit/>
          </a:bodyPr>
          <a:lstStyle/>
          <a:p>
            <a:r>
              <a:rPr lang="da-DK" sz="1200" b="1" dirty="0">
                <a:solidFill>
                  <a:srgbClr val="002060"/>
                </a:solidFill>
                <a:latin typeface="Arial" panose="020B0604020202020204" pitchFamily="34" charset="0"/>
                <a:cs typeface="Arial" panose="020B0604020202020204" pitchFamily="34" charset="0"/>
              </a:rPr>
              <a:t>Main tasks </a:t>
            </a:r>
            <a:r>
              <a:rPr lang="en-US" sz="1200" b="1" dirty="0">
                <a:solidFill>
                  <a:srgbClr val="002060"/>
                </a:solidFill>
                <a:latin typeface="Arial" panose="020B0604020202020204" pitchFamily="34" charset="0"/>
                <a:cs typeface="Arial" panose="020B0604020202020204" pitchFamily="34" charset="0"/>
              </a:rPr>
              <a:t>downwards:</a:t>
            </a:r>
          </a:p>
          <a:p>
            <a:r>
              <a:rPr lang="en-US" sz="1200" dirty="0">
                <a:solidFill>
                  <a:srgbClr val="002060"/>
                </a:solidFill>
                <a:latin typeface="Arial" panose="020B0604020202020204" pitchFamily="34" charset="0"/>
                <a:cs typeface="Arial" panose="020B0604020202020204" pitchFamily="34" charset="0"/>
              </a:rPr>
              <a:t>Establish, develop and lead the project team. Motivation, leadership style, feedback, conflict management, coaching and meeting management. </a:t>
            </a:r>
          </a:p>
          <a:p>
            <a:r>
              <a:rPr lang="en-US" sz="1200" dirty="0">
                <a:solidFill>
                  <a:srgbClr val="002060"/>
                </a:solidFill>
                <a:latin typeface="Arial" panose="020B0604020202020204" pitchFamily="34" charset="0"/>
                <a:cs typeface="Arial" panose="020B0604020202020204" pitchFamily="34" charset="0"/>
              </a:rPr>
              <a:t>Protect the project team from disruptions. </a:t>
            </a:r>
          </a:p>
          <a:p>
            <a:r>
              <a:rPr lang="en-US" sz="1200" dirty="0">
                <a:solidFill>
                  <a:srgbClr val="002060"/>
                </a:solidFill>
                <a:latin typeface="Arial" panose="020B0604020202020204" pitchFamily="34" charset="0"/>
                <a:cs typeface="Arial" panose="020B0604020202020204" pitchFamily="34" charset="0"/>
              </a:rPr>
              <a:t>Management of subcontractors.</a:t>
            </a:r>
            <a:endParaRPr lang="da-DK" sz="1200" dirty="0">
              <a:solidFill>
                <a:srgbClr val="002060"/>
              </a:solidFill>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69B40C1F-E995-49B2-B88D-F4C13F333F07}"/>
              </a:ext>
            </a:extLst>
          </p:cNvPr>
          <p:cNvSpPr/>
          <p:nvPr/>
        </p:nvSpPr>
        <p:spPr>
          <a:xfrm>
            <a:off x="7423208" y="2015481"/>
            <a:ext cx="3470949" cy="1569660"/>
          </a:xfrm>
          <a:prstGeom prst="rect">
            <a:avLst/>
          </a:prstGeom>
        </p:spPr>
        <p:txBody>
          <a:bodyPr wrap="square">
            <a:spAutoFit/>
          </a:bodyPr>
          <a:lstStyle/>
          <a:p>
            <a:r>
              <a:rPr lang="da-DK" sz="1200" b="1" dirty="0">
                <a:solidFill>
                  <a:srgbClr val="002060"/>
                </a:solidFill>
                <a:latin typeface="Arial" panose="020B0604020202020204" pitchFamily="34" charset="0"/>
                <a:cs typeface="Arial" panose="020B0604020202020204" pitchFamily="34" charset="0"/>
              </a:rPr>
              <a:t>Main tasks forwards:</a:t>
            </a:r>
          </a:p>
          <a:p>
            <a:r>
              <a:rPr lang="en-US" sz="1200" dirty="0">
                <a:solidFill>
                  <a:srgbClr val="002060"/>
                </a:solidFill>
                <a:latin typeface="Arial" panose="020B0604020202020204" pitchFamily="34" charset="0"/>
                <a:cs typeface="Arial" panose="020B0604020202020204" pitchFamily="34" charset="0"/>
              </a:rPr>
              <a:t>Develop project strategy and project design. Develop detailed objectives with SMART impact objectives. Organize the project and establish a management structure with clear roles. </a:t>
            </a:r>
          </a:p>
          <a:p>
            <a:r>
              <a:rPr lang="en-US" sz="1200" dirty="0">
                <a:solidFill>
                  <a:srgbClr val="002060"/>
                </a:solidFill>
                <a:latin typeface="Arial" panose="020B0604020202020204" pitchFamily="34" charset="0"/>
                <a:cs typeface="Arial" panose="020B0604020202020204" pitchFamily="34" charset="0"/>
              </a:rPr>
              <a:t>Ensure overall and detailed planning, estimation and budgeting. Undertake risk management and change management.</a:t>
            </a:r>
            <a:endParaRPr lang="da-DK" sz="1200" dirty="0">
              <a:solidFill>
                <a:srgbClr val="002060"/>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902F55D-C8BE-43DC-B21E-E118E60F1D95}"/>
              </a:ext>
            </a:extLst>
          </p:cNvPr>
          <p:cNvSpPr/>
          <p:nvPr/>
        </p:nvSpPr>
        <p:spPr>
          <a:xfrm>
            <a:off x="7423208" y="4134903"/>
            <a:ext cx="3369655" cy="1384995"/>
          </a:xfrm>
          <a:prstGeom prst="rect">
            <a:avLst/>
          </a:prstGeom>
        </p:spPr>
        <p:txBody>
          <a:bodyPr wrap="square">
            <a:spAutoFit/>
          </a:bodyPr>
          <a:lstStyle/>
          <a:p>
            <a:r>
              <a:rPr lang="en-US" sz="1200" b="1" dirty="0">
                <a:solidFill>
                  <a:srgbClr val="002060"/>
                </a:solidFill>
                <a:latin typeface="Arial" panose="020B0604020202020204" pitchFamily="34" charset="0"/>
                <a:cs typeface="Arial" panose="020B0604020202020204" pitchFamily="34" charset="0"/>
              </a:rPr>
              <a:t>Main tasks backwards:</a:t>
            </a:r>
          </a:p>
          <a:p>
            <a:r>
              <a:rPr lang="en-US" sz="1200" dirty="0">
                <a:solidFill>
                  <a:srgbClr val="002060"/>
                </a:solidFill>
                <a:latin typeface="Arial" panose="020B0604020202020204" pitchFamily="34" charset="0"/>
                <a:cs typeface="Arial" panose="020B0604020202020204" pitchFamily="34" charset="0"/>
              </a:rPr>
              <a:t>Follow up on time, budget and quality. Ensure impact monitoring and profit realization. Conduct reviews, consultations, tests, evaluation and secure learning. Provide feedback and develop a positive feedback culture.</a:t>
            </a:r>
            <a:endParaRPr lang="da-DK" sz="1200" dirty="0">
              <a:solidFill>
                <a:srgbClr val="002060"/>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330DDE7E-6B3F-4729-AD65-A462C33CBEB6}"/>
              </a:ext>
            </a:extLst>
          </p:cNvPr>
          <p:cNvSpPr/>
          <p:nvPr/>
        </p:nvSpPr>
        <p:spPr>
          <a:xfrm>
            <a:off x="1458530" y="4130501"/>
            <a:ext cx="2635060" cy="1938992"/>
          </a:xfrm>
          <a:prstGeom prst="rect">
            <a:avLst/>
          </a:prstGeom>
        </p:spPr>
        <p:txBody>
          <a:bodyPr wrap="square">
            <a:spAutoFit/>
          </a:bodyPr>
          <a:lstStyle/>
          <a:p>
            <a:r>
              <a:rPr lang="da-DK" sz="1200" b="1" dirty="0">
                <a:solidFill>
                  <a:srgbClr val="002060"/>
                </a:solidFill>
                <a:latin typeface="Arial" panose="020B0604020202020204" pitchFamily="34" charset="0"/>
                <a:cs typeface="Arial" panose="020B0604020202020204" pitchFamily="34" charset="0"/>
              </a:rPr>
              <a:t>Main tasks </a:t>
            </a:r>
            <a:r>
              <a:rPr lang="en-US" sz="1200" b="1" dirty="0">
                <a:solidFill>
                  <a:srgbClr val="002060"/>
                </a:solidFill>
                <a:latin typeface="Arial" panose="020B0604020202020204" pitchFamily="34" charset="0"/>
                <a:cs typeface="Arial" panose="020B0604020202020204" pitchFamily="34" charset="0"/>
              </a:rPr>
              <a:t>inwards: </a:t>
            </a:r>
          </a:p>
          <a:p>
            <a:r>
              <a:rPr lang="en-US" sz="1200" dirty="0">
                <a:solidFill>
                  <a:srgbClr val="002060"/>
                </a:solidFill>
                <a:latin typeface="Arial" panose="020B0604020202020204" pitchFamily="34" charset="0"/>
                <a:cs typeface="Arial" panose="020B0604020202020204" pitchFamily="34" charset="0"/>
              </a:rPr>
              <a:t>Developing your leadership style in the long term and adjusting your short-term leadership style. </a:t>
            </a:r>
          </a:p>
          <a:p>
            <a:r>
              <a:rPr lang="en-US" sz="1200" dirty="0">
                <a:solidFill>
                  <a:srgbClr val="002060"/>
                </a:solidFill>
                <a:latin typeface="Arial" panose="020B0604020202020204" pitchFamily="34" charset="0"/>
                <a:cs typeface="Arial" panose="020B0604020202020204" pitchFamily="34" charset="0"/>
              </a:rPr>
              <a:t>Seek feedback, be reflective and proactive. Be aware of habits, integrity, empathy, credibility and thinking wind/wind. </a:t>
            </a:r>
          </a:p>
          <a:p>
            <a:r>
              <a:rPr lang="en-US" sz="1200" dirty="0">
                <a:solidFill>
                  <a:srgbClr val="002060"/>
                </a:solidFill>
                <a:latin typeface="Arial" panose="020B0604020202020204" pitchFamily="34" charset="0"/>
                <a:cs typeface="Arial" panose="020B0604020202020204" pitchFamily="34" charset="0"/>
              </a:rPr>
              <a:t>Develop and maintain own values and leadership code.</a:t>
            </a:r>
            <a:endParaRPr lang="da-DK"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0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ktangel 70"/>
          <p:cNvSpPr/>
          <p:nvPr/>
        </p:nvSpPr>
        <p:spPr>
          <a:xfrm>
            <a:off x="1445723" y="663772"/>
            <a:ext cx="8972328"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The six leadership roles and the project design</a:t>
            </a:r>
            <a:r>
              <a:rPr lang="da-DK" sz="2800" b="1" dirty="0">
                <a:solidFill>
                  <a:srgbClr val="002060"/>
                </a:solidFill>
                <a:latin typeface="Arial" panose="020B0604020202020204" pitchFamily="34" charset="0"/>
                <a:cs typeface="Arial" panose="020B0604020202020204" pitchFamily="34" charset="0"/>
              </a:rPr>
              <a:t>     </a:t>
            </a:r>
          </a:p>
        </p:txBody>
      </p:sp>
      <p:grpSp>
        <p:nvGrpSpPr>
          <p:cNvPr id="67" name="Gruppe 66">
            <a:extLst>
              <a:ext uri="{FF2B5EF4-FFF2-40B4-BE49-F238E27FC236}">
                <a16:creationId xmlns:a16="http://schemas.microsoft.com/office/drawing/2014/main" id="{C49B5027-F8A1-4A1A-955B-F8B8D3A5A2D8}"/>
              </a:ext>
            </a:extLst>
          </p:cNvPr>
          <p:cNvGrpSpPr/>
          <p:nvPr/>
        </p:nvGrpSpPr>
        <p:grpSpPr>
          <a:xfrm>
            <a:off x="1473200" y="5942666"/>
            <a:ext cx="9400334" cy="437808"/>
            <a:chOff x="1473200" y="5942666"/>
            <a:chExt cx="9400334" cy="437808"/>
          </a:xfrm>
        </p:grpSpPr>
        <p:sp>
          <p:nvSpPr>
            <p:cNvPr id="68" name="Rektangel 67">
              <a:extLst>
                <a:ext uri="{FF2B5EF4-FFF2-40B4-BE49-F238E27FC236}">
                  <a16:creationId xmlns:a16="http://schemas.microsoft.com/office/drawing/2014/main" id="{BD6E8C6D-9B7A-46F1-A684-9ADAEEAAEEFF}"/>
                </a:ext>
              </a:extLst>
            </p:cNvPr>
            <p:cNvSpPr/>
            <p:nvPr/>
          </p:nvSpPr>
          <p:spPr>
            <a:xfrm>
              <a:off x="1473200" y="6072697"/>
              <a:ext cx="2004075" cy="307777"/>
            </a:xfrm>
            <a:prstGeom prst="rect">
              <a:avLst/>
            </a:prstGeom>
            <a:ln>
              <a:noFill/>
            </a:ln>
          </p:spPr>
          <p:txBody>
            <a:bodyPr wrap="none">
              <a:spAutoFit/>
            </a:bodyPr>
            <a:lstStyle/>
            <a:p>
              <a:r>
                <a:rPr lang="en-US" sz="1400" dirty="0" err="1">
                  <a:latin typeface="Arial" panose="020B0604020202020204" pitchFamily="34" charset="0"/>
                  <a:cs typeface="Arial" panose="020B0604020202020204" pitchFamily="34" charset="0"/>
                </a:rPr>
                <a:t>airbornleadership</a:t>
              </a:r>
              <a:r>
                <a:rPr lang="da-DK" sz="1400" dirty="0">
                  <a:latin typeface="Arial" panose="020B0604020202020204" pitchFamily="34" charset="0"/>
                  <a:cs typeface="Arial" panose="020B0604020202020204" pitchFamily="34" charset="0"/>
                </a:rPr>
                <a:t>.com </a:t>
              </a:r>
            </a:p>
          </p:txBody>
        </p:sp>
        <p:cxnSp>
          <p:nvCxnSpPr>
            <p:cNvPr id="69" name="Lige forbindelse 68">
              <a:extLst>
                <a:ext uri="{FF2B5EF4-FFF2-40B4-BE49-F238E27FC236}">
                  <a16:creationId xmlns:a16="http://schemas.microsoft.com/office/drawing/2014/main" id="{F3D988DC-9938-45BF-8C2E-F974372D64E7}"/>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8" name="Billede 77">
              <a:extLst>
                <a:ext uri="{FF2B5EF4-FFF2-40B4-BE49-F238E27FC236}">
                  <a16:creationId xmlns:a16="http://schemas.microsoft.com/office/drawing/2014/main" id="{7F03DACA-C6D7-4E9B-B42D-7FFC46B27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cxnSp>
        <p:nvCxnSpPr>
          <p:cNvPr id="76" name="Lige forbindelse 75">
            <a:extLst>
              <a:ext uri="{FF2B5EF4-FFF2-40B4-BE49-F238E27FC236}">
                <a16:creationId xmlns:a16="http://schemas.microsoft.com/office/drawing/2014/main" id="{AF69DF06-BECD-4BE2-8D88-8736296F3A71}"/>
              </a:ext>
            </a:extLst>
          </p:cNvPr>
          <p:cNvCxnSpPr>
            <a:cxnSpLocks/>
          </p:cNvCxnSpPr>
          <p:nvPr/>
        </p:nvCxnSpPr>
        <p:spPr>
          <a:xfrm flipH="1" flipV="1">
            <a:off x="2078892" y="1750643"/>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id="{0AAFB312-A9F6-47C1-9F01-261A6B003FC2}"/>
              </a:ext>
            </a:extLst>
          </p:cNvPr>
          <p:cNvCxnSpPr>
            <a:cxnSpLocks/>
          </p:cNvCxnSpPr>
          <p:nvPr/>
        </p:nvCxnSpPr>
        <p:spPr>
          <a:xfrm rot="5400000" flipH="1" flipV="1">
            <a:off x="2756810" y="1739985"/>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CustomShape 8">
            <a:extLst>
              <a:ext uri="{FF2B5EF4-FFF2-40B4-BE49-F238E27FC236}">
                <a16:creationId xmlns:a16="http://schemas.microsoft.com/office/drawing/2014/main" id="{5E14D616-B02F-4B08-84C1-5AC296EC45F6}"/>
              </a:ext>
            </a:extLst>
          </p:cNvPr>
          <p:cNvSpPr/>
          <p:nvPr/>
        </p:nvSpPr>
        <p:spPr>
          <a:xfrm>
            <a:off x="2831175" y="3129714"/>
            <a:ext cx="1613520" cy="348840"/>
          </a:xfrm>
          <a:prstGeom prst="homePlate">
            <a:avLst>
              <a:gd name="adj" fmla="val 26087"/>
            </a:avLst>
          </a:prstGeom>
          <a:solidFill>
            <a:schemeClr val="bg2">
              <a:lumMod val="50000"/>
            </a:schemeClr>
          </a:solidFill>
          <a:ln w="6480">
            <a:noFill/>
            <a:round/>
          </a:ln>
        </p:spPr>
      </p:sp>
      <p:sp>
        <p:nvSpPr>
          <p:cNvPr id="80" name="CustomShape 9">
            <a:extLst>
              <a:ext uri="{FF2B5EF4-FFF2-40B4-BE49-F238E27FC236}">
                <a16:creationId xmlns:a16="http://schemas.microsoft.com/office/drawing/2014/main" id="{DFA1A0B9-9BBC-429B-9A1B-314E7B60A0D3}"/>
              </a:ext>
            </a:extLst>
          </p:cNvPr>
          <p:cNvSpPr/>
          <p:nvPr/>
        </p:nvSpPr>
        <p:spPr>
          <a:xfrm>
            <a:off x="2831175" y="4589514"/>
            <a:ext cx="1613520" cy="348840"/>
          </a:xfrm>
          <a:prstGeom prst="homePlate">
            <a:avLst>
              <a:gd name="adj" fmla="val 26087"/>
            </a:avLst>
          </a:prstGeom>
          <a:solidFill>
            <a:schemeClr val="bg2">
              <a:lumMod val="50000"/>
            </a:schemeClr>
          </a:solidFill>
          <a:ln w="6480">
            <a:noFill/>
            <a:round/>
          </a:ln>
        </p:spPr>
      </p:sp>
      <p:sp>
        <p:nvSpPr>
          <p:cNvPr id="81" name="CustomShape 10">
            <a:extLst>
              <a:ext uri="{FF2B5EF4-FFF2-40B4-BE49-F238E27FC236}">
                <a16:creationId xmlns:a16="http://schemas.microsoft.com/office/drawing/2014/main" id="{CDD9FFAE-10A8-48C2-96A3-D588E175FDC4}"/>
              </a:ext>
            </a:extLst>
          </p:cNvPr>
          <p:cNvSpPr/>
          <p:nvPr/>
        </p:nvSpPr>
        <p:spPr>
          <a:xfrm>
            <a:off x="2831175" y="5083794"/>
            <a:ext cx="1613520" cy="348840"/>
          </a:xfrm>
          <a:prstGeom prst="homePlate">
            <a:avLst>
              <a:gd name="adj" fmla="val 26087"/>
            </a:avLst>
          </a:prstGeom>
          <a:solidFill>
            <a:schemeClr val="bg2">
              <a:lumMod val="50000"/>
            </a:schemeClr>
          </a:solidFill>
          <a:ln w="6480">
            <a:noFill/>
            <a:round/>
          </a:ln>
        </p:spPr>
      </p:sp>
      <p:sp>
        <p:nvSpPr>
          <p:cNvPr id="82" name="CustomShape 11">
            <a:extLst>
              <a:ext uri="{FF2B5EF4-FFF2-40B4-BE49-F238E27FC236}">
                <a16:creationId xmlns:a16="http://schemas.microsoft.com/office/drawing/2014/main" id="{88853D4B-5012-40CF-AE16-6B901F957AC9}"/>
              </a:ext>
            </a:extLst>
          </p:cNvPr>
          <p:cNvSpPr/>
          <p:nvPr/>
        </p:nvSpPr>
        <p:spPr>
          <a:xfrm>
            <a:off x="2831175" y="3623634"/>
            <a:ext cx="1613520" cy="348840"/>
          </a:xfrm>
          <a:prstGeom prst="homePlate">
            <a:avLst>
              <a:gd name="adj" fmla="val 26087"/>
            </a:avLst>
          </a:prstGeom>
          <a:solidFill>
            <a:schemeClr val="bg2">
              <a:lumMod val="50000"/>
            </a:schemeClr>
          </a:solidFill>
          <a:ln w="6480">
            <a:noFill/>
            <a:round/>
          </a:ln>
        </p:spPr>
      </p:sp>
      <p:sp>
        <p:nvSpPr>
          <p:cNvPr id="83" name="CustomShape 12">
            <a:extLst>
              <a:ext uri="{FF2B5EF4-FFF2-40B4-BE49-F238E27FC236}">
                <a16:creationId xmlns:a16="http://schemas.microsoft.com/office/drawing/2014/main" id="{974E6900-2D90-4296-90F2-2999D90C04CA}"/>
              </a:ext>
            </a:extLst>
          </p:cNvPr>
          <p:cNvSpPr/>
          <p:nvPr/>
        </p:nvSpPr>
        <p:spPr>
          <a:xfrm>
            <a:off x="2831175" y="4112838"/>
            <a:ext cx="1613520" cy="348840"/>
          </a:xfrm>
          <a:prstGeom prst="homePlate">
            <a:avLst>
              <a:gd name="adj" fmla="val 26087"/>
            </a:avLst>
          </a:prstGeom>
          <a:solidFill>
            <a:schemeClr val="bg2">
              <a:lumMod val="50000"/>
            </a:schemeClr>
          </a:solidFill>
          <a:ln w="6480">
            <a:noFill/>
            <a:round/>
          </a:ln>
        </p:spPr>
      </p:sp>
      <p:sp>
        <p:nvSpPr>
          <p:cNvPr id="84" name="CustomShape 13">
            <a:extLst>
              <a:ext uri="{FF2B5EF4-FFF2-40B4-BE49-F238E27FC236}">
                <a16:creationId xmlns:a16="http://schemas.microsoft.com/office/drawing/2014/main" id="{B16087CE-48AB-448C-B14A-67F0821C3129}"/>
              </a:ext>
            </a:extLst>
          </p:cNvPr>
          <p:cNvSpPr/>
          <p:nvPr/>
        </p:nvSpPr>
        <p:spPr>
          <a:xfrm>
            <a:off x="1565055" y="3092634"/>
            <a:ext cx="1045800" cy="2338200"/>
          </a:xfrm>
          <a:prstGeom prst="rect">
            <a:avLst/>
          </a:prstGeom>
          <a:solidFill>
            <a:schemeClr val="accent1">
              <a:lumMod val="60000"/>
              <a:lumOff val="40000"/>
            </a:schemeClr>
          </a:solidFill>
          <a:ln w="9360">
            <a:noFill/>
          </a:ln>
        </p:spPr>
      </p:sp>
      <p:sp>
        <p:nvSpPr>
          <p:cNvPr id="85" name="CustomShape 14">
            <a:extLst>
              <a:ext uri="{FF2B5EF4-FFF2-40B4-BE49-F238E27FC236}">
                <a16:creationId xmlns:a16="http://schemas.microsoft.com/office/drawing/2014/main" id="{BD761F22-9710-4049-8071-AD596B4F6201}"/>
              </a:ext>
            </a:extLst>
          </p:cNvPr>
          <p:cNvSpPr/>
          <p:nvPr/>
        </p:nvSpPr>
        <p:spPr>
          <a:xfrm>
            <a:off x="1565055" y="2210274"/>
            <a:ext cx="1045800" cy="488160"/>
          </a:xfrm>
          <a:prstGeom prst="rect">
            <a:avLst/>
          </a:prstGeom>
          <a:solidFill>
            <a:schemeClr val="accent1">
              <a:lumMod val="60000"/>
              <a:lumOff val="40000"/>
            </a:schemeClr>
          </a:solidFill>
          <a:ln w="9360">
            <a:noFill/>
          </a:ln>
        </p:spPr>
      </p:sp>
      <p:sp>
        <p:nvSpPr>
          <p:cNvPr id="86" name="CustomShape 15">
            <a:extLst>
              <a:ext uri="{FF2B5EF4-FFF2-40B4-BE49-F238E27FC236}">
                <a16:creationId xmlns:a16="http://schemas.microsoft.com/office/drawing/2014/main" id="{7B57E655-88D6-4206-8457-53EE31C9AC1D}"/>
              </a:ext>
            </a:extLst>
          </p:cNvPr>
          <p:cNvSpPr/>
          <p:nvPr/>
        </p:nvSpPr>
        <p:spPr>
          <a:xfrm>
            <a:off x="1565055" y="1368667"/>
            <a:ext cx="8592480" cy="488160"/>
          </a:xfrm>
          <a:prstGeom prst="rect">
            <a:avLst/>
          </a:prstGeom>
          <a:solidFill>
            <a:schemeClr val="accent1">
              <a:lumMod val="60000"/>
              <a:lumOff val="40000"/>
            </a:schemeClr>
          </a:solidFill>
          <a:ln w="9360">
            <a:noFill/>
          </a:ln>
        </p:spPr>
      </p:sp>
      <p:sp>
        <p:nvSpPr>
          <p:cNvPr id="87" name="CustomShape 16">
            <a:extLst>
              <a:ext uri="{FF2B5EF4-FFF2-40B4-BE49-F238E27FC236}">
                <a16:creationId xmlns:a16="http://schemas.microsoft.com/office/drawing/2014/main" id="{A9CCFA90-0C8A-4AC3-8F5D-AD2B64160D26}"/>
              </a:ext>
            </a:extLst>
          </p:cNvPr>
          <p:cNvSpPr/>
          <p:nvPr/>
        </p:nvSpPr>
        <p:spPr>
          <a:xfrm>
            <a:off x="2833335" y="2210274"/>
            <a:ext cx="4471825" cy="488160"/>
          </a:xfrm>
          <a:prstGeom prst="rect">
            <a:avLst/>
          </a:prstGeom>
          <a:solidFill>
            <a:schemeClr val="accent1">
              <a:lumMod val="60000"/>
              <a:lumOff val="40000"/>
            </a:schemeClr>
          </a:solidFill>
          <a:ln w="9360">
            <a:noFill/>
          </a:ln>
        </p:spPr>
      </p:sp>
      <p:sp>
        <p:nvSpPr>
          <p:cNvPr id="88" name="CustomShape 17">
            <a:extLst>
              <a:ext uri="{FF2B5EF4-FFF2-40B4-BE49-F238E27FC236}">
                <a16:creationId xmlns:a16="http://schemas.microsoft.com/office/drawing/2014/main" id="{65704A3F-6071-4A31-BFDE-C01CCE8193C6}"/>
              </a:ext>
            </a:extLst>
          </p:cNvPr>
          <p:cNvSpPr/>
          <p:nvPr/>
        </p:nvSpPr>
        <p:spPr>
          <a:xfrm rot="16200000">
            <a:off x="1299015" y="4154994"/>
            <a:ext cx="871200" cy="211680"/>
          </a:xfrm>
          <a:prstGeom prst="rect">
            <a:avLst/>
          </a:prstGeom>
          <a:noFill/>
          <a:ln w="9360">
            <a:noFill/>
          </a:ln>
        </p:spPr>
        <p:txBody>
          <a:bodyPr wrap="none" lIns="90000" tIns="45000" rIns="90000" bIns="45000"/>
          <a:lstStyle/>
          <a:p>
            <a:pPr algn="ctr">
              <a:lnSpc>
                <a:spcPct val="100000"/>
              </a:lnSpc>
            </a:pPr>
            <a:r>
              <a:rPr lang="en-US" sz="1100" b="1">
                <a:latin typeface="Arial" panose="020B0604020202020204" pitchFamily="34" charset="0"/>
                <a:cs typeface="Arial" panose="020B0604020202020204" pitchFamily="34" charset="0"/>
              </a:rPr>
              <a:t>Project team</a:t>
            </a:r>
          </a:p>
        </p:txBody>
      </p:sp>
      <p:sp>
        <p:nvSpPr>
          <p:cNvPr id="89" name="CustomShape 18">
            <a:extLst>
              <a:ext uri="{FF2B5EF4-FFF2-40B4-BE49-F238E27FC236}">
                <a16:creationId xmlns:a16="http://schemas.microsoft.com/office/drawing/2014/main" id="{D8C0F249-55F7-4424-B480-620521EEB2F7}"/>
              </a:ext>
            </a:extLst>
          </p:cNvPr>
          <p:cNvSpPr/>
          <p:nvPr/>
        </p:nvSpPr>
        <p:spPr>
          <a:xfrm>
            <a:off x="2857119" y="2316029"/>
            <a:ext cx="2953080" cy="212040"/>
          </a:xfrm>
          <a:prstGeom prst="rect">
            <a:avLst/>
          </a:prstGeom>
          <a:noFill/>
          <a:ln w="9360">
            <a:noFill/>
          </a:ln>
        </p:spPr>
        <p:txBody>
          <a:bodyPr wrap="none" lIns="90000" tIns="45000" rIns="90000" bIns="45000"/>
          <a:lstStyle/>
          <a:p>
            <a:pPr>
              <a:lnSpc>
                <a:spcPct val="100000"/>
              </a:lnSpc>
            </a:pPr>
            <a:r>
              <a:rPr lang="da-DK" sz="1200" b="1" dirty="0">
                <a:latin typeface="Arial" panose="020B0604020202020204" pitchFamily="34" charset="0"/>
                <a:cs typeface="Arial" panose="020B0604020202020204" pitchFamily="34" charset="0"/>
              </a:rPr>
              <a:t>Reference </a:t>
            </a:r>
            <a:r>
              <a:rPr lang="da-DK" sz="1200" b="1" dirty="0" err="1">
                <a:latin typeface="Arial" panose="020B0604020202020204" pitchFamily="34" charset="0"/>
                <a:cs typeface="Arial" panose="020B0604020202020204" pitchFamily="34" charset="0"/>
              </a:rPr>
              <a:t>group</a:t>
            </a:r>
            <a:r>
              <a:rPr lang="da-DK" sz="1200" b="1" dirty="0">
                <a:latin typeface="Arial" panose="020B0604020202020204" pitchFamily="34" charset="0"/>
                <a:cs typeface="Arial" panose="020B0604020202020204" pitchFamily="34" charset="0"/>
              </a:rPr>
              <a:t> and stakeholders </a:t>
            </a:r>
          </a:p>
        </p:txBody>
      </p:sp>
      <p:sp>
        <p:nvSpPr>
          <p:cNvPr id="90" name="CustomShape 19">
            <a:extLst>
              <a:ext uri="{FF2B5EF4-FFF2-40B4-BE49-F238E27FC236}">
                <a16:creationId xmlns:a16="http://schemas.microsoft.com/office/drawing/2014/main" id="{418B36BC-EC90-40B4-B5B3-AC310B7A9F54}"/>
              </a:ext>
            </a:extLst>
          </p:cNvPr>
          <p:cNvSpPr/>
          <p:nvPr/>
        </p:nvSpPr>
        <p:spPr>
          <a:xfrm>
            <a:off x="1702035" y="2222253"/>
            <a:ext cx="769320" cy="212040"/>
          </a:xfrm>
          <a:prstGeom prst="rect">
            <a:avLst/>
          </a:prstGeom>
          <a:noFill/>
          <a:ln w="9360">
            <a:noFill/>
          </a:ln>
        </p:spPr>
        <p:txBody>
          <a:bodyPr wrap="none" lIns="90000" tIns="45000" rIns="90000" bIns="45000"/>
          <a:lstStyle/>
          <a:p>
            <a:pPr algn="ctr">
              <a:lnSpc>
                <a:spcPct val="100000"/>
              </a:lnSpc>
            </a:pPr>
            <a:r>
              <a:rPr lang="da-DK" sz="1200" b="1" dirty="0">
                <a:latin typeface="Arial"/>
              </a:rPr>
              <a:t>Project</a:t>
            </a:r>
          </a:p>
          <a:p>
            <a:pPr algn="ctr">
              <a:lnSpc>
                <a:spcPct val="100000"/>
              </a:lnSpc>
            </a:pPr>
            <a:r>
              <a:rPr lang="da-DK" sz="1200" b="1" dirty="0">
                <a:latin typeface="Arial"/>
              </a:rPr>
              <a:t>manager</a:t>
            </a:r>
          </a:p>
        </p:txBody>
      </p:sp>
      <p:sp>
        <p:nvSpPr>
          <p:cNvPr id="91" name="CustomShape 20">
            <a:extLst>
              <a:ext uri="{FF2B5EF4-FFF2-40B4-BE49-F238E27FC236}">
                <a16:creationId xmlns:a16="http://schemas.microsoft.com/office/drawing/2014/main" id="{34349CC3-2217-4575-BB36-2B485BEE3CD2}"/>
              </a:ext>
            </a:extLst>
          </p:cNvPr>
          <p:cNvSpPr/>
          <p:nvPr/>
        </p:nvSpPr>
        <p:spPr>
          <a:xfrm>
            <a:off x="2482926" y="1472471"/>
            <a:ext cx="1317960" cy="212040"/>
          </a:xfrm>
          <a:prstGeom prst="rect">
            <a:avLst/>
          </a:prstGeom>
          <a:noFill/>
          <a:ln w="9360">
            <a:noFill/>
          </a:ln>
        </p:spPr>
        <p:txBody>
          <a:bodyPr wrap="none" lIns="90000" tIns="45000" rIns="90000" bIns="45000"/>
          <a:lstStyle/>
          <a:p>
            <a:pPr algn="ctr">
              <a:lnSpc>
                <a:spcPct val="100000"/>
              </a:lnSpc>
            </a:pPr>
            <a:r>
              <a:rPr lang="en-US" sz="1200" b="1" dirty="0">
                <a:latin typeface="Arial" panose="020B0604020202020204" pitchFamily="34" charset="0"/>
                <a:cs typeface="Arial" panose="020B0604020202020204" pitchFamily="34" charset="0"/>
              </a:rPr>
              <a:t>Project owner or steering committee</a:t>
            </a:r>
            <a:endParaRPr sz="1200" b="1" dirty="0">
              <a:latin typeface="Arial" panose="020B0604020202020204" pitchFamily="34" charset="0"/>
              <a:cs typeface="Arial" panose="020B0604020202020204" pitchFamily="34" charset="0"/>
            </a:endParaRPr>
          </a:p>
        </p:txBody>
      </p:sp>
      <p:sp>
        <p:nvSpPr>
          <p:cNvPr id="92" name="CustomShape 21">
            <a:extLst>
              <a:ext uri="{FF2B5EF4-FFF2-40B4-BE49-F238E27FC236}">
                <a16:creationId xmlns:a16="http://schemas.microsoft.com/office/drawing/2014/main" id="{1E10A411-43D1-42B0-A0FA-BE4D468B52A0}"/>
              </a:ext>
            </a:extLst>
          </p:cNvPr>
          <p:cNvSpPr/>
          <p:nvPr/>
        </p:nvSpPr>
        <p:spPr>
          <a:xfrm>
            <a:off x="3024495" y="3168270"/>
            <a:ext cx="82728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a:solidFill>
                  <a:schemeClr val="bg1"/>
                </a:solidFill>
                <a:latin typeface="Arial"/>
              </a:rPr>
              <a:t>Workstream</a:t>
            </a:r>
            <a:endParaRPr lang="en-US" sz="1100" b="1">
              <a:solidFill>
                <a:schemeClr val="bg1"/>
              </a:solidFill>
            </a:endParaRPr>
          </a:p>
        </p:txBody>
      </p:sp>
      <p:sp>
        <p:nvSpPr>
          <p:cNvPr id="93" name="CustomShape 22">
            <a:extLst>
              <a:ext uri="{FF2B5EF4-FFF2-40B4-BE49-F238E27FC236}">
                <a16:creationId xmlns:a16="http://schemas.microsoft.com/office/drawing/2014/main" id="{6ADF9FF3-C41C-463A-B3A8-0BF30B63775B}"/>
              </a:ext>
            </a:extLst>
          </p:cNvPr>
          <p:cNvSpPr/>
          <p:nvPr/>
        </p:nvSpPr>
        <p:spPr>
          <a:xfrm>
            <a:off x="2512093" y="5149134"/>
            <a:ext cx="369000" cy="218160"/>
          </a:xfrm>
          <a:prstGeom prst="homePlate">
            <a:avLst>
              <a:gd name="adj" fmla="val 50000"/>
            </a:avLst>
          </a:prstGeom>
          <a:solidFill>
            <a:schemeClr val="accent1">
              <a:lumMod val="20000"/>
              <a:lumOff val="80000"/>
            </a:schemeClr>
          </a:solidFill>
          <a:ln w="9360">
            <a:noFill/>
          </a:ln>
        </p:spPr>
      </p:sp>
      <p:sp>
        <p:nvSpPr>
          <p:cNvPr id="94" name="CustomShape 24">
            <a:extLst>
              <a:ext uri="{FF2B5EF4-FFF2-40B4-BE49-F238E27FC236}">
                <a16:creationId xmlns:a16="http://schemas.microsoft.com/office/drawing/2014/main" id="{D0F53629-B12B-4A40-9BF0-6F4414608BC4}"/>
              </a:ext>
            </a:extLst>
          </p:cNvPr>
          <p:cNvSpPr/>
          <p:nvPr/>
        </p:nvSpPr>
        <p:spPr>
          <a:xfrm>
            <a:off x="2512093" y="3681594"/>
            <a:ext cx="369000" cy="218160"/>
          </a:xfrm>
          <a:prstGeom prst="homePlate">
            <a:avLst>
              <a:gd name="adj" fmla="val 50000"/>
            </a:avLst>
          </a:prstGeom>
          <a:solidFill>
            <a:schemeClr val="accent1">
              <a:lumMod val="20000"/>
              <a:lumOff val="80000"/>
            </a:schemeClr>
          </a:solidFill>
          <a:ln w="9360">
            <a:noFill/>
          </a:ln>
        </p:spPr>
      </p:sp>
      <p:sp>
        <p:nvSpPr>
          <p:cNvPr id="95" name="CustomShape 26">
            <a:extLst>
              <a:ext uri="{FF2B5EF4-FFF2-40B4-BE49-F238E27FC236}">
                <a16:creationId xmlns:a16="http://schemas.microsoft.com/office/drawing/2014/main" id="{D7581C8B-58F5-4CC2-89C6-2551C393D987}"/>
              </a:ext>
            </a:extLst>
          </p:cNvPr>
          <p:cNvSpPr/>
          <p:nvPr/>
        </p:nvSpPr>
        <p:spPr>
          <a:xfrm>
            <a:off x="2512093" y="4653594"/>
            <a:ext cx="369000" cy="218160"/>
          </a:xfrm>
          <a:prstGeom prst="homePlate">
            <a:avLst>
              <a:gd name="adj" fmla="val 50000"/>
            </a:avLst>
          </a:prstGeom>
          <a:solidFill>
            <a:schemeClr val="accent1">
              <a:lumMod val="20000"/>
              <a:lumOff val="80000"/>
            </a:schemeClr>
          </a:solidFill>
          <a:ln w="9360">
            <a:noFill/>
          </a:ln>
        </p:spPr>
      </p:sp>
      <p:sp>
        <p:nvSpPr>
          <p:cNvPr id="96" name="CustomShape 28">
            <a:extLst>
              <a:ext uri="{FF2B5EF4-FFF2-40B4-BE49-F238E27FC236}">
                <a16:creationId xmlns:a16="http://schemas.microsoft.com/office/drawing/2014/main" id="{05E9DE01-07C0-4187-9991-A89D3839E75E}"/>
              </a:ext>
            </a:extLst>
          </p:cNvPr>
          <p:cNvSpPr/>
          <p:nvPr/>
        </p:nvSpPr>
        <p:spPr>
          <a:xfrm>
            <a:off x="2512093" y="4178178"/>
            <a:ext cx="369000" cy="218160"/>
          </a:xfrm>
          <a:prstGeom prst="homePlate">
            <a:avLst>
              <a:gd name="adj" fmla="val 50000"/>
            </a:avLst>
          </a:prstGeom>
          <a:solidFill>
            <a:schemeClr val="accent1">
              <a:lumMod val="20000"/>
              <a:lumOff val="80000"/>
            </a:schemeClr>
          </a:solidFill>
          <a:ln w="9360">
            <a:noFill/>
          </a:ln>
        </p:spPr>
      </p:sp>
      <p:sp>
        <p:nvSpPr>
          <p:cNvPr id="97" name="CustomShape 30">
            <a:extLst>
              <a:ext uri="{FF2B5EF4-FFF2-40B4-BE49-F238E27FC236}">
                <a16:creationId xmlns:a16="http://schemas.microsoft.com/office/drawing/2014/main" id="{25312F15-FFC4-4388-8CE1-40C849E24E45}"/>
              </a:ext>
            </a:extLst>
          </p:cNvPr>
          <p:cNvSpPr/>
          <p:nvPr/>
        </p:nvSpPr>
        <p:spPr>
          <a:xfrm>
            <a:off x="2512093" y="3195594"/>
            <a:ext cx="369000" cy="218160"/>
          </a:xfrm>
          <a:prstGeom prst="homePlate">
            <a:avLst>
              <a:gd name="adj" fmla="val 50000"/>
            </a:avLst>
          </a:prstGeom>
          <a:solidFill>
            <a:schemeClr val="accent1">
              <a:lumMod val="20000"/>
              <a:lumOff val="80000"/>
            </a:schemeClr>
          </a:solidFill>
          <a:ln w="9360">
            <a:noFill/>
          </a:ln>
        </p:spPr>
      </p:sp>
      <p:sp>
        <p:nvSpPr>
          <p:cNvPr id="98" name="CustomShape 31">
            <a:extLst>
              <a:ext uri="{FF2B5EF4-FFF2-40B4-BE49-F238E27FC236}">
                <a16:creationId xmlns:a16="http://schemas.microsoft.com/office/drawing/2014/main" id="{04273728-80EA-49F3-84D0-7B2B50DAF056}"/>
              </a:ext>
            </a:extLst>
          </p:cNvPr>
          <p:cNvSpPr/>
          <p:nvPr/>
        </p:nvSpPr>
        <p:spPr>
          <a:xfrm>
            <a:off x="1886775" y="3160794"/>
            <a:ext cx="641160" cy="212040"/>
          </a:xfrm>
          <a:prstGeom prst="rect">
            <a:avLst/>
          </a:prstGeom>
          <a:noFill/>
          <a:ln w="9360">
            <a:noFill/>
          </a:ln>
        </p:spPr>
        <p:txBody>
          <a:bodyPr wrap="none" lIns="90000" tIns="45000" rIns="90000" bIns="45000"/>
          <a:lstStyle/>
          <a:p>
            <a:pPr>
              <a:lnSpc>
                <a:spcPct val="100000"/>
              </a:lnSpc>
            </a:pPr>
            <a:r>
              <a:rPr lang="en-US" sz="1100" b="1">
                <a:latin typeface="Arial" panose="020B0604020202020204" pitchFamily="34" charset="0"/>
                <a:cs typeface="Arial" panose="020B0604020202020204" pitchFamily="34" charset="0"/>
              </a:rPr>
              <a:t>Responsible</a:t>
            </a:r>
          </a:p>
        </p:txBody>
      </p:sp>
      <p:sp>
        <p:nvSpPr>
          <p:cNvPr id="99" name="CustomShape 38">
            <a:extLst>
              <a:ext uri="{FF2B5EF4-FFF2-40B4-BE49-F238E27FC236}">
                <a16:creationId xmlns:a16="http://schemas.microsoft.com/office/drawing/2014/main" id="{2A87E77E-7D81-4E1D-B2CD-A8592C934E54}"/>
              </a:ext>
            </a:extLst>
          </p:cNvPr>
          <p:cNvSpPr/>
          <p:nvPr/>
        </p:nvSpPr>
        <p:spPr>
          <a:xfrm rot="5400000">
            <a:off x="6371925" y="2472534"/>
            <a:ext cx="771480" cy="468720"/>
          </a:xfrm>
          <a:prstGeom prst="rightArrow">
            <a:avLst>
              <a:gd name="adj1" fmla="val 50000"/>
              <a:gd name="adj2" fmla="val 50000"/>
            </a:avLst>
          </a:prstGeom>
          <a:solidFill>
            <a:srgbClr val="FF0000"/>
          </a:solidFill>
          <a:ln w="9360">
            <a:noFill/>
          </a:ln>
        </p:spPr>
      </p:sp>
      <p:sp>
        <p:nvSpPr>
          <p:cNvPr id="100" name="CustomShape 39">
            <a:extLst>
              <a:ext uri="{FF2B5EF4-FFF2-40B4-BE49-F238E27FC236}">
                <a16:creationId xmlns:a16="http://schemas.microsoft.com/office/drawing/2014/main" id="{EB073198-4ACA-4DF7-8D5A-AB6F1C0EECAC}"/>
              </a:ext>
            </a:extLst>
          </p:cNvPr>
          <p:cNvSpPr/>
          <p:nvPr/>
        </p:nvSpPr>
        <p:spPr>
          <a:xfrm rot="5400000">
            <a:off x="6925095" y="2084814"/>
            <a:ext cx="1546920" cy="468720"/>
          </a:xfrm>
          <a:prstGeom prst="rightArrow">
            <a:avLst>
              <a:gd name="adj1" fmla="val 50000"/>
              <a:gd name="adj2" fmla="val 50000"/>
            </a:avLst>
          </a:prstGeom>
          <a:solidFill>
            <a:schemeClr val="accent1">
              <a:lumMod val="75000"/>
            </a:schemeClr>
          </a:solidFill>
          <a:ln w="9360">
            <a:noFill/>
          </a:ln>
        </p:spPr>
      </p:sp>
      <p:sp>
        <p:nvSpPr>
          <p:cNvPr id="101" name="CustomShape 40">
            <a:extLst>
              <a:ext uri="{FF2B5EF4-FFF2-40B4-BE49-F238E27FC236}">
                <a16:creationId xmlns:a16="http://schemas.microsoft.com/office/drawing/2014/main" id="{EB53EF72-9080-46DE-B3F6-9B720C9CED50}"/>
              </a:ext>
            </a:extLst>
          </p:cNvPr>
          <p:cNvSpPr/>
          <p:nvPr/>
        </p:nvSpPr>
        <p:spPr>
          <a:xfrm rot="5400000">
            <a:off x="7864335" y="2084814"/>
            <a:ext cx="1546920" cy="468720"/>
          </a:xfrm>
          <a:prstGeom prst="rightArrow">
            <a:avLst>
              <a:gd name="adj1" fmla="val 50000"/>
              <a:gd name="adj2" fmla="val 50000"/>
            </a:avLst>
          </a:prstGeom>
          <a:solidFill>
            <a:schemeClr val="accent1">
              <a:lumMod val="75000"/>
            </a:schemeClr>
          </a:solidFill>
          <a:ln w="9360">
            <a:noFill/>
          </a:ln>
        </p:spPr>
      </p:sp>
      <p:sp>
        <p:nvSpPr>
          <p:cNvPr id="102" name="CustomShape 41">
            <a:extLst>
              <a:ext uri="{FF2B5EF4-FFF2-40B4-BE49-F238E27FC236}">
                <a16:creationId xmlns:a16="http://schemas.microsoft.com/office/drawing/2014/main" id="{927F5484-70D7-47CD-94B1-6594B0AFB63D}"/>
              </a:ext>
            </a:extLst>
          </p:cNvPr>
          <p:cNvSpPr/>
          <p:nvPr/>
        </p:nvSpPr>
        <p:spPr>
          <a:xfrm rot="5400000">
            <a:off x="8803935" y="2084814"/>
            <a:ext cx="1546920" cy="468720"/>
          </a:xfrm>
          <a:prstGeom prst="rightArrow">
            <a:avLst>
              <a:gd name="adj1" fmla="val 50000"/>
              <a:gd name="adj2" fmla="val 50000"/>
            </a:avLst>
          </a:prstGeom>
          <a:solidFill>
            <a:schemeClr val="accent1">
              <a:lumMod val="75000"/>
            </a:schemeClr>
          </a:solidFill>
          <a:ln w="9360">
            <a:noFill/>
          </a:ln>
        </p:spPr>
      </p:sp>
      <p:sp>
        <p:nvSpPr>
          <p:cNvPr id="103" name="CustomShape 42">
            <a:extLst>
              <a:ext uri="{FF2B5EF4-FFF2-40B4-BE49-F238E27FC236}">
                <a16:creationId xmlns:a16="http://schemas.microsoft.com/office/drawing/2014/main" id="{35AF021D-08D9-493B-95E6-B1FDBA57D281}"/>
              </a:ext>
            </a:extLst>
          </p:cNvPr>
          <p:cNvSpPr/>
          <p:nvPr/>
        </p:nvSpPr>
        <p:spPr>
          <a:xfrm>
            <a:off x="4515615" y="3135474"/>
            <a:ext cx="921600" cy="2310840"/>
          </a:xfrm>
          <a:prstGeom prst="homePlate">
            <a:avLst>
              <a:gd name="adj" fmla="val 26220"/>
            </a:avLst>
          </a:prstGeom>
          <a:solidFill>
            <a:schemeClr val="bg2">
              <a:lumMod val="50000"/>
            </a:schemeClr>
          </a:solidFill>
          <a:ln w="9360">
            <a:noFill/>
          </a:ln>
        </p:spPr>
      </p:sp>
      <p:sp>
        <p:nvSpPr>
          <p:cNvPr id="104" name="CustomShape 43">
            <a:extLst>
              <a:ext uri="{FF2B5EF4-FFF2-40B4-BE49-F238E27FC236}">
                <a16:creationId xmlns:a16="http://schemas.microsoft.com/office/drawing/2014/main" id="{7EE66F01-A50E-4C08-A809-DC0EFF1C7A4C}"/>
              </a:ext>
            </a:extLst>
          </p:cNvPr>
          <p:cNvSpPr/>
          <p:nvPr/>
        </p:nvSpPr>
        <p:spPr>
          <a:xfrm>
            <a:off x="5459535" y="3135474"/>
            <a:ext cx="921600" cy="2310840"/>
          </a:xfrm>
          <a:prstGeom prst="homePlate">
            <a:avLst>
              <a:gd name="adj" fmla="val 26220"/>
            </a:avLst>
          </a:prstGeom>
          <a:solidFill>
            <a:schemeClr val="accent1">
              <a:lumMod val="20000"/>
              <a:lumOff val="80000"/>
            </a:schemeClr>
          </a:solidFill>
          <a:ln w="9360">
            <a:noFill/>
          </a:ln>
        </p:spPr>
      </p:sp>
      <p:sp>
        <p:nvSpPr>
          <p:cNvPr id="105" name="CustomShape 44">
            <a:extLst>
              <a:ext uri="{FF2B5EF4-FFF2-40B4-BE49-F238E27FC236}">
                <a16:creationId xmlns:a16="http://schemas.microsoft.com/office/drawing/2014/main" id="{96553965-A412-49DC-9891-1A80E9619F1C}"/>
              </a:ext>
            </a:extLst>
          </p:cNvPr>
          <p:cNvSpPr/>
          <p:nvPr/>
        </p:nvSpPr>
        <p:spPr>
          <a:xfrm>
            <a:off x="6403815" y="3135474"/>
            <a:ext cx="921600" cy="2310840"/>
          </a:xfrm>
          <a:prstGeom prst="homePlate">
            <a:avLst>
              <a:gd name="adj" fmla="val 26220"/>
            </a:avLst>
          </a:prstGeom>
          <a:solidFill>
            <a:schemeClr val="accent1">
              <a:lumMod val="20000"/>
              <a:lumOff val="80000"/>
            </a:schemeClr>
          </a:solidFill>
          <a:ln w="9360">
            <a:noFill/>
          </a:ln>
        </p:spPr>
      </p:sp>
      <p:sp>
        <p:nvSpPr>
          <p:cNvPr id="106" name="CustomShape 45">
            <a:extLst>
              <a:ext uri="{FF2B5EF4-FFF2-40B4-BE49-F238E27FC236}">
                <a16:creationId xmlns:a16="http://schemas.microsoft.com/office/drawing/2014/main" id="{532972DE-71D5-4477-A312-8315314CCB3C}"/>
              </a:ext>
            </a:extLst>
          </p:cNvPr>
          <p:cNvSpPr/>
          <p:nvPr/>
        </p:nvSpPr>
        <p:spPr>
          <a:xfrm>
            <a:off x="9236295" y="3135474"/>
            <a:ext cx="921600" cy="2310840"/>
          </a:xfrm>
          <a:prstGeom prst="homePlate">
            <a:avLst>
              <a:gd name="adj" fmla="val 26220"/>
            </a:avLst>
          </a:prstGeom>
          <a:solidFill>
            <a:schemeClr val="accent1">
              <a:lumMod val="20000"/>
              <a:lumOff val="80000"/>
            </a:schemeClr>
          </a:solidFill>
          <a:ln w="9360">
            <a:noFill/>
            <a:round/>
          </a:ln>
        </p:spPr>
      </p:sp>
      <p:sp>
        <p:nvSpPr>
          <p:cNvPr id="107" name="CustomShape 46">
            <a:extLst>
              <a:ext uri="{FF2B5EF4-FFF2-40B4-BE49-F238E27FC236}">
                <a16:creationId xmlns:a16="http://schemas.microsoft.com/office/drawing/2014/main" id="{DF3E4EAB-00E2-4FFB-8B35-CD14044D11F2}"/>
              </a:ext>
            </a:extLst>
          </p:cNvPr>
          <p:cNvSpPr/>
          <p:nvPr/>
        </p:nvSpPr>
        <p:spPr>
          <a:xfrm>
            <a:off x="8292015" y="3135474"/>
            <a:ext cx="921600" cy="2310840"/>
          </a:xfrm>
          <a:prstGeom prst="homePlate">
            <a:avLst>
              <a:gd name="adj" fmla="val 26220"/>
            </a:avLst>
          </a:prstGeom>
          <a:solidFill>
            <a:schemeClr val="accent1">
              <a:lumMod val="20000"/>
              <a:lumOff val="80000"/>
            </a:schemeClr>
          </a:solidFill>
          <a:ln w="9360">
            <a:noFill/>
            <a:round/>
          </a:ln>
        </p:spPr>
      </p:sp>
      <p:sp>
        <p:nvSpPr>
          <p:cNvPr id="108" name="CustomShape 47">
            <a:extLst>
              <a:ext uri="{FF2B5EF4-FFF2-40B4-BE49-F238E27FC236}">
                <a16:creationId xmlns:a16="http://schemas.microsoft.com/office/drawing/2014/main" id="{EC8B0E59-07D4-4587-B60A-A798E35EA942}"/>
              </a:ext>
            </a:extLst>
          </p:cNvPr>
          <p:cNvSpPr/>
          <p:nvPr/>
        </p:nvSpPr>
        <p:spPr>
          <a:xfrm>
            <a:off x="7348095" y="3135474"/>
            <a:ext cx="921600" cy="2310840"/>
          </a:xfrm>
          <a:prstGeom prst="homePlate">
            <a:avLst>
              <a:gd name="adj" fmla="val 26220"/>
            </a:avLst>
          </a:prstGeom>
          <a:solidFill>
            <a:schemeClr val="accent1">
              <a:lumMod val="20000"/>
              <a:lumOff val="80000"/>
            </a:schemeClr>
          </a:solidFill>
          <a:ln w="9360">
            <a:noFill/>
            <a:round/>
          </a:ln>
        </p:spPr>
      </p:sp>
      <p:sp>
        <p:nvSpPr>
          <p:cNvPr id="109" name="CustomShape 31">
            <a:extLst>
              <a:ext uri="{FF2B5EF4-FFF2-40B4-BE49-F238E27FC236}">
                <a16:creationId xmlns:a16="http://schemas.microsoft.com/office/drawing/2014/main" id="{83E45076-00F6-481B-9471-0D773D946789}"/>
              </a:ext>
            </a:extLst>
          </p:cNvPr>
          <p:cNvSpPr/>
          <p:nvPr/>
        </p:nvSpPr>
        <p:spPr>
          <a:xfrm>
            <a:off x="1886775" y="364985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110" name="CustomShape 31">
            <a:extLst>
              <a:ext uri="{FF2B5EF4-FFF2-40B4-BE49-F238E27FC236}">
                <a16:creationId xmlns:a16="http://schemas.microsoft.com/office/drawing/2014/main" id="{FD4863B7-8461-4E04-BBED-4268CA6A7581}"/>
              </a:ext>
            </a:extLst>
          </p:cNvPr>
          <p:cNvSpPr/>
          <p:nvPr/>
        </p:nvSpPr>
        <p:spPr>
          <a:xfrm>
            <a:off x="1886775" y="4147802"/>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111" name="CustomShape 31">
            <a:extLst>
              <a:ext uri="{FF2B5EF4-FFF2-40B4-BE49-F238E27FC236}">
                <a16:creationId xmlns:a16="http://schemas.microsoft.com/office/drawing/2014/main" id="{B567D183-3A7A-42B9-96E2-A515F2AA0066}"/>
              </a:ext>
            </a:extLst>
          </p:cNvPr>
          <p:cNvSpPr/>
          <p:nvPr/>
        </p:nvSpPr>
        <p:spPr>
          <a:xfrm>
            <a:off x="1886775" y="462798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112" name="CustomShape 31">
            <a:extLst>
              <a:ext uri="{FF2B5EF4-FFF2-40B4-BE49-F238E27FC236}">
                <a16:creationId xmlns:a16="http://schemas.microsoft.com/office/drawing/2014/main" id="{E7A56202-ED1F-49BF-963D-443231B63F7C}"/>
              </a:ext>
            </a:extLst>
          </p:cNvPr>
          <p:cNvSpPr/>
          <p:nvPr/>
        </p:nvSpPr>
        <p:spPr>
          <a:xfrm>
            <a:off x="1886775" y="5125930"/>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113" name="CustomShape 5">
            <a:extLst>
              <a:ext uri="{FF2B5EF4-FFF2-40B4-BE49-F238E27FC236}">
                <a16:creationId xmlns:a16="http://schemas.microsoft.com/office/drawing/2014/main" id="{A94F0BE5-E821-490F-8B75-C45B3EEDA4CF}"/>
              </a:ext>
            </a:extLst>
          </p:cNvPr>
          <p:cNvSpPr/>
          <p:nvPr/>
        </p:nvSpPr>
        <p:spPr>
          <a:xfrm>
            <a:off x="7289586" y="4075988"/>
            <a:ext cx="104220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Immediate </a:t>
            </a:r>
          </a:p>
          <a:p>
            <a:pPr algn="ctr">
              <a:lnSpc>
                <a:spcPct val="100000"/>
              </a:lnSpc>
            </a:pPr>
            <a:r>
              <a:rPr lang="en-US" sz="1100" b="1" dirty="0">
                <a:latin typeface="Arial" panose="020B0604020202020204" pitchFamily="34" charset="0"/>
                <a:cs typeface="Arial" panose="020B0604020202020204" pitchFamily="34" charset="0"/>
              </a:rPr>
              <a:t>impact</a:t>
            </a:r>
          </a:p>
        </p:txBody>
      </p:sp>
      <p:sp>
        <p:nvSpPr>
          <p:cNvPr id="114" name="CustomShape 6">
            <a:extLst>
              <a:ext uri="{FF2B5EF4-FFF2-40B4-BE49-F238E27FC236}">
                <a16:creationId xmlns:a16="http://schemas.microsoft.com/office/drawing/2014/main" id="{2210F8B5-3B79-4A95-86D2-8D0F14F5D17F}"/>
              </a:ext>
            </a:extLst>
          </p:cNvPr>
          <p:cNvSpPr/>
          <p:nvPr/>
        </p:nvSpPr>
        <p:spPr>
          <a:xfrm>
            <a:off x="4598564" y="4147012"/>
            <a:ext cx="72360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dirty="0">
                <a:solidFill>
                  <a:schemeClr val="bg1"/>
                </a:solidFill>
                <a:latin typeface="Arial" panose="020B0604020202020204" pitchFamily="34" charset="0"/>
                <a:cs typeface="Arial" panose="020B0604020202020204" pitchFamily="34" charset="0"/>
              </a:rPr>
              <a:t>Deliverables</a:t>
            </a:r>
          </a:p>
        </p:txBody>
      </p:sp>
      <p:sp>
        <p:nvSpPr>
          <p:cNvPr id="115" name="CustomShape 7">
            <a:extLst>
              <a:ext uri="{FF2B5EF4-FFF2-40B4-BE49-F238E27FC236}">
                <a16:creationId xmlns:a16="http://schemas.microsoft.com/office/drawing/2014/main" id="{2593526B-20C1-47EF-8F3C-D85F82FA4D5F}"/>
              </a:ext>
            </a:extLst>
          </p:cNvPr>
          <p:cNvSpPr/>
          <p:nvPr/>
        </p:nvSpPr>
        <p:spPr>
          <a:xfrm>
            <a:off x="6504255" y="4075988"/>
            <a:ext cx="6811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behavior</a:t>
            </a:r>
          </a:p>
        </p:txBody>
      </p:sp>
      <p:sp>
        <p:nvSpPr>
          <p:cNvPr id="116" name="CustomShape 34">
            <a:extLst>
              <a:ext uri="{FF2B5EF4-FFF2-40B4-BE49-F238E27FC236}">
                <a16:creationId xmlns:a16="http://schemas.microsoft.com/office/drawing/2014/main" id="{59C23982-90F4-42E4-9CE8-FF73CE3E7641}"/>
              </a:ext>
            </a:extLst>
          </p:cNvPr>
          <p:cNvSpPr/>
          <p:nvPr/>
        </p:nvSpPr>
        <p:spPr>
          <a:xfrm>
            <a:off x="8225564" y="4086172"/>
            <a:ext cx="1027080" cy="33372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Medium </a:t>
            </a:r>
          </a:p>
          <a:p>
            <a:pPr algn="ctr">
              <a:lnSpc>
                <a:spcPct val="100000"/>
              </a:lnSpc>
            </a:pPr>
            <a:r>
              <a:rPr lang="en-US" sz="1100" b="1" dirty="0">
                <a:latin typeface="Arial" panose="020B0604020202020204" pitchFamily="34" charset="0"/>
                <a:cs typeface="Arial" panose="020B0604020202020204" pitchFamily="34" charset="0"/>
              </a:rPr>
              <a:t>term impact</a:t>
            </a:r>
          </a:p>
        </p:txBody>
      </p:sp>
      <p:sp>
        <p:nvSpPr>
          <p:cNvPr id="117" name="CustomShape 35">
            <a:extLst>
              <a:ext uri="{FF2B5EF4-FFF2-40B4-BE49-F238E27FC236}">
                <a16:creationId xmlns:a16="http://schemas.microsoft.com/office/drawing/2014/main" id="{EF433998-18D3-4839-9568-7373F52A6BB8}"/>
              </a:ext>
            </a:extLst>
          </p:cNvPr>
          <p:cNvSpPr/>
          <p:nvPr/>
        </p:nvSpPr>
        <p:spPr>
          <a:xfrm>
            <a:off x="9179064" y="4103928"/>
            <a:ext cx="1028520" cy="333720"/>
          </a:xfrm>
          <a:prstGeom prst="rect">
            <a:avLst/>
          </a:prstGeom>
          <a:noFill/>
          <a:ln w="9360">
            <a:noFill/>
          </a:ln>
        </p:spPr>
        <p:txBody>
          <a:bodyPr wrap="none" lIns="90000" tIns="45000" rIns="90000" bIns="45000"/>
          <a:lstStyle/>
          <a:p>
            <a:pPr algn="ctr" fontAlgn="t"/>
            <a:r>
              <a:rPr lang="en-US" sz="1100" b="1" dirty="0">
                <a:latin typeface="Arial" panose="020B0604020202020204" pitchFamily="34" charset="0"/>
                <a:cs typeface="Arial" panose="020B0604020202020204" pitchFamily="34" charset="0"/>
              </a:rPr>
              <a:t>Long-term</a:t>
            </a:r>
          </a:p>
          <a:p>
            <a:pPr algn="ctr" fontAlgn="t"/>
            <a:r>
              <a:rPr lang="en-US" sz="1100" b="1" dirty="0">
                <a:latin typeface="Arial" panose="020B0604020202020204" pitchFamily="34" charset="0"/>
                <a:cs typeface="Arial" panose="020B0604020202020204" pitchFamily="34" charset="0"/>
              </a:rPr>
              <a:t>impact</a:t>
            </a:r>
          </a:p>
          <a:p>
            <a:pPr algn="ctr">
              <a:lnSpc>
                <a:spcPct val="100000"/>
              </a:lnSpc>
            </a:pPr>
            <a:endParaRPr lang="en-US" sz="1100" b="1" dirty="0">
              <a:latin typeface="Arial" panose="020B0604020202020204" pitchFamily="34" charset="0"/>
              <a:cs typeface="Arial" panose="020B0604020202020204" pitchFamily="34" charset="0"/>
            </a:endParaRPr>
          </a:p>
        </p:txBody>
      </p:sp>
      <p:sp>
        <p:nvSpPr>
          <p:cNvPr id="118" name="CustomShape 36">
            <a:extLst>
              <a:ext uri="{FF2B5EF4-FFF2-40B4-BE49-F238E27FC236}">
                <a16:creationId xmlns:a16="http://schemas.microsoft.com/office/drawing/2014/main" id="{786B9839-9863-4416-AAFE-3D64B141BEA5}"/>
              </a:ext>
            </a:extLst>
          </p:cNvPr>
          <p:cNvSpPr/>
          <p:nvPr/>
        </p:nvSpPr>
        <p:spPr>
          <a:xfrm>
            <a:off x="5455044" y="4075988"/>
            <a:ext cx="9295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competencies</a:t>
            </a:r>
          </a:p>
        </p:txBody>
      </p:sp>
      <p:sp>
        <p:nvSpPr>
          <p:cNvPr id="119" name="CustomShape 21">
            <a:extLst>
              <a:ext uri="{FF2B5EF4-FFF2-40B4-BE49-F238E27FC236}">
                <a16:creationId xmlns:a16="http://schemas.microsoft.com/office/drawing/2014/main" id="{338AE99E-4AB9-4272-8AAF-778DB437ACA8}"/>
              </a:ext>
            </a:extLst>
          </p:cNvPr>
          <p:cNvSpPr/>
          <p:nvPr/>
        </p:nvSpPr>
        <p:spPr>
          <a:xfrm>
            <a:off x="3024495" y="366068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0" name="CustomShape 21">
            <a:extLst>
              <a:ext uri="{FF2B5EF4-FFF2-40B4-BE49-F238E27FC236}">
                <a16:creationId xmlns:a16="http://schemas.microsoft.com/office/drawing/2014/main" id="{A8CAC301-E040-4FF0-A9D0-CAB36CEA2117}"/>
              </a:ext>
            </a:extLst>
          </p:cNvPr>
          <p:cNvSpPr/>
          <p:nvPr/>
        </p:nvSpPr>
        <p:spPr>
          <a:xfrm>
            <a:off x="3024495" y="4153100"/>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1" name="CustomShape 21">
            <a:extLst>
              <a:ext uri="{FF2B5EF4-FFF2-40B4-BE49-F238E27FC236}">
                <a16:creationId xmlns:a16="http://schemas.microsoft.com/office/drawing/2014/main" id="{CC050477-8EAD-4E06-826D-CF00A3E94983}"/>
              </a:ext>
            </a:extLst>
          </p:cNvPr>
          <p:cNvSpPr/>
          <p:nvPr/>
        </p:nvSpPr>
        <p:spPr>
          <a:xfrm>
            <a:off x="3024495" y="464551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2" name="CustomShape 21">
            <a:extLst>
              <a:ext uri="{FF2B5EF4-FFF2-40B4-BE49-F238E27FC236}">
                <a16:creationId xmlns:a16="http://schemas.microsoft.com/office/drawing/2014/main" id="{4DDF93DA-DFEE-4A6D-A5DA-93B7BCC8FE51}"/>
              </a:ext>
            </a:extLst>
          </p:cNvPr>
          <p:cNvSpPr/>
          <p:nvPr/>
        </p:nvSpPr>
        <p:spPr>
          <a:xfrm>
            <a:off x="3024495" y="5137929"/>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3" name="Pil: pentagon 122">
            <a:extLst>
              <a:ext uri="{FF2B5EF4-FFF2-40B4-BE49-F238E27FC236}">
                <a16:creationId xmlns:a16="http://schemas.microsoft.com/office/drawing/2014/main" id="{D0AAF1A6-5B6A-4B5D-9560-995AFA15F3C8}"/>
              </a:ext>
            </a:extLst>
          </p:cNvPr>
          <p:cNvSpPr/>
          <p:nvPr/>
        </p:nvSpPr>
        <p:spPr>
          <a:xfrm>
            <a:off x="1572769" y="5539579"/>
            <a:ext cx="379247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Establishing the project and </a:t>
            </a:r>
          </a:p>
          <a:p>
            <a:pPr algn="ctr"/>
            <a:r>
              <a:rPr lang="en-US" sz="1200" b="1" dirty="0">
                <a:latin typeface="Arial" panose="020B0604020202020204" pitchFamily="34" charset="0"/>
                <a:cs typeface="Arial" panose="020B0604020202020204" pitchFamily="34" charset="0"/>
              </a:rPr>
              <a:t>creating the deliverables</a:t>
            </a:r>
            <a:endParaRPr lang="da-DK" sz="1200" b="1" dirty="0">
              <a:latin typeface="Arial" panose="020B0604020202020204" pitchFamily="34" charset="0"/>
              <a:cs typeface="Arial" panose="020B0604020202020204" pitchFamily="34" charset="0"/>
            </a:endParaRPr>
          </a:p>
        </p:txBody>
      </p:sp>
      <p:sp>
        <p:nvSpPr>
          <p:cNvPr id="124" name="Pil: pentagon 123">
            <a:extLst>
              <a:ext uri="{FF2B5EF4-FFF2-40B4-BE49-F238E27FC236}">
                <a16:creationId xmlns:a16="http://schemas.microsoft.com/office/drawing/2014/main" id="{CE201345-3783-4341-A7B4-109A2093E935}"/>
              </a:ext>
            </a:extLst>
          </p:cNvPr>
          <p:cNvSpPr/>
          <p:nvPr/>
        </p:nvSpPr>
        <p:spPr>
          <a:xfrm>
            <a:off x="5450218" y="5539579"/>
            <a:ext cx="183936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Ensure behavioral impact</a:t>
            </a:r>
          </a:p>
        </p:txBody>
      </p:sp>
      <p:sp>
        <p:nvSpPr>
          <p:cNvPr id="125" name="Pil: pentagon 124">
            <a:extLst>
              <a:ext uri="{FF2B5EF4-FFF2-40B4-BE49-F238E27FC236}">
                <a16:creationId xmlns:a16="http://schemas.microsoft.com/office/drawing/2014/main" id="{B251D979-10DE-4AED-9F0C-C1712CAD5DC9}"/>
              </a:ext>
            </a:extLst>
          </p:cNvPr>
          <p:cNvSpPr/>
          <p:nvPr/>
        </p:nvSpPr>
        <p:spPr>
          <a:xfrm>
            <a:off x="7365591" y="5539579"/>
            <a:ext cx="2791943"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Ensure business impact</a:t>
            </a:r>
          </a:p>
        </p:txBody>
      </p:sp>
      <p:grpSp>
        <p:nvGrpSpPr>
          <p:cNvPr id="126" name="Gruppe 125">
            <a:extLst>
              <a:ext uri="{FF2B5EF4-FFF2-40B4-BE49-F238E27FC236}">
                <a16:creationId xmlns:a16="http://schemas.microsoft.com/office/drawing/2014/main" id="{07667C27-25D8-42B6-9090-A1EBC992FB89}"/>
              </a:ext>
            </a:extLst>
          </p:cNvPr>
          <p:cNvGrpSpPr/>
          <p:nvPr/>
        </p:nvGrpSpPr>
        <p:grpSpPr>
          <a:xfrm>
            <a:off x="817053" y="1393095"/>
            <a:ext cx="2602031" cy="2172286"/>
            <a:chOff x="2852658" y="2858609"/>
            <a:chExt cx="2602031" cy="2172286"/>
          </a:xfrm>
        </p:grpSpPr>
        <p:sp>
          <p:nvSpPr>
            <p:cNvPr id="127" name="CustomShape 19">
              <a:extLst>
                <a:ext uri="{FF2B5EF4-FFF2-40B4-BE49-F238E27FC236}">
                  <a16:creationId xmlns:a16="http://schemas.microsoft.com/office/drawing/2014/main" id="{CCB9789C-7686-41AB-92AA-DB01B3C4EB5C}"/>
                </a:ext>
              </a:extLst>
            </p:cNvPr>
            <p:cNvSpPr/>
            <p:nvPr/>
          </p:nvSpPr>
          <p:spPr>
            <a:xfrm>
              <a:off x="3737014" y="3701439"/>
              <a:ext cx="769320" cy="212040"/>
            </a:xfrm>
            <a:prstGeom prst="rect">
              <a:avLst/>
            </a:prstGeom>
            <a:noFill/>
            <a:ln w="9360">
              <a:noFill/>
            </a:ln>
          </p:spPr>
          <p:txBody>
            <a:bodyPr wrap="none" lIns="90000" tIns="45000" rIns="90000" bIns="45000"/>
            <a:lstStyle/>
            <a:p>
              <a:pPr algn="ctr">
                <a:lnSpc>
                  <a:spcPct val="100000"/>
                </a:lnSpc>
              </a:pPr>
              <a:endParaRPr sz="1200" b="1" dirty="0"/>
            </a:p>
          </p:txBody>
        </p:sp>
        <p:sp>
          <p:nvSpPr>
            <p:cNvPr id="128" name="CustomShape 48">
              <a:extLst>
                <a:ext uri="{FF2B5EF4-FFF2-40B4-BE49-F238E27FC236}">
                  <a16:creationId xmlns:a16="http://schemas.microsoft.com/office/drawing/2014/main" id="{A13C4118-F6B5-4A45-BC89-7080731FC2E3}"/>
                </a:ext>
              </a:extLst>
            </p:cNvPr>
            <p:cNvSpPr/>
            <p:nvPr/>
          </p:nvSpPr>
          <p:spPr>
            <a:xfrm rot="16200000">
              <a:off x="3682939" y="3116624"/>
              <a:ext cx="877469"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 upwards</a:t>
              </a:r>
              <a:endParaRPr sz="1000" dirty="0">
                <a:solidFill>
                  <a:schemeClr val="bg1"/>
                </a:solidFill>
              </a:endParaRPr>
            </a:p>
          </p:txBody>
        </p:sp>
        <p:sp>
          <p:nvSpPr>
            <p:cNvPr id="129" name="CustomShape 53">
              <a:extLst>
                <a:ext uri="{FF2B5EF4-FFF2-40B4-BE49-F238E27FC236}">
                  <a16:creationId xmlns:a16="http://schemas.microsoft.com/office/drawing/2014/main" id="{319A0CD2-8796-403B-8DE4-00A6A81EE1E0}"/>
                </a:ext>
              </a:extLst>
            </p:cNvPr>
            <p:cNvSpPr/>
            <p:nvPr/>
          </p:nvSpPr>
          <p:spPr>
            <a:xfrm rot="16200000" flipH="1">
              <a:off x="3667544" y="4391725"/>
              <a:ext cx="916901"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downwards</a:t>
              </a:r>
              <a:endParaRPr sz="1000" dirty="0">
                <a:solidFill>
                  <a:schemeClr val="bg1"/>
                </a:solidFill>
              </a:endParaRPr>
            </a:p>
          </p:txBody>
        </p:sp>
        <p:sp>
          <p:nvSpPr>
            <p:cNvPr id="130" name="CustomShape 50">
              <a:extLst>
                <a:ext uri="{FF2B5EF4-FFF2-40B4-BE49-F238E27FC236}">
                  <a16:creationId xmlns:a16="http://schemas.microsoft.com/office/drawing/2014/main" id="{2D83845B-C250-48B2-8EF3-70279498B948}"/>
                </a:ext>
              </a:extLst>
            </p:cNvPr>
            <p:cNvSpPr/>
            <p:nvPr/>
          </p:nvSpPr>
          <p:spPr>
            <a:xfrm>
              <a:off x="2852658" y="3739738"/>
              <a:ext cx="989640"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r>
                <a:rPr lang="da-DK" sz="1000" dirty="0">
                  <a:solidFill>
                    <a:schemeClr val="bg1"/>
                  </a:solidFill>
                  <a:latin typeface="Arial"/>
                </a:rPr>
                <a:t> </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inwards</a:t>
              </a:r>
              <a:endParaRPr sz="1000" dirty="0">
                <a:solidFill>
                  <a:schemeClr val="bg1"/>
                </a:solidFill>
              </a:endParaRPr>
            </a:p>
          </p:txBody>
        </p:sp>
        <p:sp>
          <p:nvSpPr>
            <p:cNvPr id="131" name="CustomShape 49">
              <a:extLst>
                <a:ext uri="{FF2B5EF4-FFF2-40B4-BE49-F238E27FC236}">
                  <a16:creationId xmlns:a16="http://schemas.microsoft.com/office/drawing/2014/main" id="{B2C980CE-FB7F-4484-A43D-DC83516FD8BB}"/>
                </a:ext>
              </a:extLst>
            </p:cNvPr>
            <p:cNvSpPr/>
            <p:nvPr/>
          </p:nvSpPr>
          <p:spPr>
            <a:xfrm>
              <a:off x="4465049" y="3749285"/>
              <a:ext cx="989640" cy="361440"/>
            </a:xfrm>
            <a:prstGeom prst="homePlate">
              <a:avLst>
                <a:gd name="adj" fmla="val 50000"/>
              </a:avLst>
            </a:prstGeom>
            <a:solidFill>
              <a:srgbClr val="FF0000"/>
            </a:solid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r>
                <a:rPr lang="da-DK" sz="1000" dirty="0">
                  <a:solidFill>
                    <a:schemeClr val="bg1"/>
                  </a:solidFill>
                  <a:latin typeface="Arial"/>
                </a:rPr>
                <a:t> </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outwards</a:t>
              </a:r>
              <a:endParaRPr sz="1000" dirty="0">
                <a:solidFill>
                  <a:schemeClr val="bg1"/>
                </a:solidFill>
              </a:endParaRPr>
            </a:p>
          </p:txBody>
        </p:sp>
      </p:grpSp>
      <p:grpSp>
        <p:nvGrpSpPr>
          <p:cNvPr id="132" name="Gruppe 131">
            <a:extLst>
              <a:ext uri="{FF2B5EF4-FFF2-40B4-BE49-F238E27FC236}">
                <a16:creationId xmlns:a16="http://schemas.microsoft.com/office/drawing/2014/main" id="{2F04A68B-4CED-4F14-892A-5BD883E6BCEF}"/>
              </a:ext>
            </a:extLst>
          </p:cNvPr>
          <p:cNvGrpSpPr/>
          <p:nvPr/>
        </p:nvGrpSpPr>
        <p:grpSpPr>
          <a:xfrm>
            <a:off x="5693674" y="3502802"/>
            <a:ext cx="2214720" cy="361440"/>
            <a:chOff x="7270854" y="3291367"/>
            <a:chExt cx="2214720" cy="361440"/>
          </a:xfrm>
          <a:solidFill>
            <a:schemeClr val="accent1">
              <a:lumMod val="50000"/>
            </a:schemeClr>
          </a:solidFill>
        </p:grpSpPr>
        <p:sp>
          <p:nvSpPr>
            <p:cNvPr id="133" name="CustomShape 51">
              <a:extLst>
                <a:ext uri="{FF2B5EF4-FFF2-40B4-BE49-F238E27FC236}">
                  <a16:creationId xmlns:a16="http://schemas.microsoft.com/office/drawing/2014/main" id="{BA1EE29B-0CFA-48DF-B757-CDBDDCB6E0E2}"/>
                </a:ext>
              </a:extLst>
            </p:cNvPr>
            <p:cNvSpPr/>
            <p:nvPr/>
          </p:nvSpPr>
          <p:spPr>
            <a:xfrm>
              <a:off x="8495934" y="3291367"/>
              <a:ext cx="989640" cy="361440"/>
            </a:xfrm>
            <a:prstGeom prst="homePlate">
              <a:avLst>
                <a:gd name="adj" fmla="val 50000"/>
              </a:avLst>
            </a:prstGeom>
            <a:grp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r>
                <a:rPr lang="da-DK" sz="1000" dirty="0">
                  <a:solidFill>
                    <a:schemeClr val="bg1"/>
                  </a:solidFill>
                  <a:latin typeface="Arial"/>
                </a:rPr>
                <a:t> </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forwards</a:t>
              </a:r>
              <a:endParaRPr sz="1000" dirty="0">
                <a:solidFill>
                  <a:schemeClr val="bg1"/>
                </a:solidFill>
              </a:endParaRPr>
            </a:p>
          </p:txBody>
        </p:sp>
        <p:sp>
          <p:nvSpPr>
            <p:cNvPr id="134" name="CustomShape 52">
              <a:extLst>
                <a:ext uri="{FF2B5EF4-FFF2-40B4-BE49-F238E27FC236}">
                  <a16:creationId xmlns:a16="http://schemas.microsoft.com/office/drawing/2014/main" id="{F48E569E-4558-461A-9871-155599F4FC11}"/>
                </a:ext>
              </a:extLst>
            </p:cNvPr>
            <p:cNvSpPr/>
            <p:nvPr/>
          </p:nvSpPr>
          <p:spPr>
            <a:xfrm flipH="1">
              <a:off x="7270854" y="3291367"/>
              <a:ext cx="989640" cy="361440"/>
            </a:xfrm>
            <a:prstGeom prst="homePlate">
              <a:avLst>
                <a:gd name="adj" fmla="val 50000"/>
              </a:avLst>
            </a:prstGeom>
            <a:grpFill/>
            <a:ln w="9360">
              <a:noFill/>
            </a:ln>
          </p:spPr>
          <p:txBody>
            <a:bodyPr lIns="90000" tIns="45000" rIns="90000" bIns="45000" anchor="ctr"/>
            <a:lstStyle/>
            <a:p>
              <a:pPr algn="ctr">
                <a:lnSpc>
                  <a:spcPct val="100000"/>
                </a:lnSpc>
              </a:pPr>
              <a:r>
                <a:rPr lang="en-US" sz="1000" dirty="0">
                  <a:solidFill>
                    <a:schemeClr val="bg1"/>
                  </a:solidFill>
                  <a:latin typeface="Arial" panose="020B0604020202020204" pitchFamily="34" charset="0"/>
                  <a:cs typeface="Arial" panose="020B0604020202020204" pitchFamily="34" charset="0"/>
                </a:rPr>
                <a:t>Leading</a:t>
              </a:r>
              <a:endParaRPr sz="1000" dirty="0">
                <a:solidFill>
                  <a:schemeClr val="bg1"/>
                </a:solidFill>
              </a:endParaRPr>
            </a:p>
            <a:p>
              <a:pPr algn="ctr">
                <a:lnSpc>
                  <a:spcPct val="100000"/>
                </a:lnSpc>
              </a:pPr>
              <a:r>
                <a:rPr lang="en-US" sz="1000" dirty="0">
                  <a:solidFill>
                    <a:schemeClr val="bg1"/>
                  </a:solidFill>
                  <a:latin typeface="Arial" panose="020B0604020202020204" pitchFamily="34" charset="0"/>
                  <a:cs typeface="Arial" panose="020B0604020202020204" pitchFamily="34" charset="0"/>
                </a:rPr>
                <a:t>backwards</a:t>
              </a:r>
              <a:endParaRPr sz="1000" dirty="0">
                <a:solidFill>
                  <a:schemeClr val="bg1"/>
                </a:solidFill>
              </a:endParaRPr>
            </a:p>
          </p:txBody>
        </p:sp>
      </p:grpSp>
    </p:spTree>
    <p:extLst>
      <p:ext uri="{BB962C8B-B14F-4D97-AF65-F5344CB8AC3E}">
        <p14:creationId xmlns:p14="http://schemas.microsoft.com/office/powerpoint/2010/main" val="293408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58127" y="663917"/>
            <a:ext cx="9649144" cy="830997"/>
          </a:xfrm>
          <a:prstGeom prst="rect">
            <a:avLst/>
          </a:prstGeom>
        </p:spPr>
        <p:txBody>
          <a:bodyPr wrap="square">
            <a:spAutoFit/>
          </a:bodyPr>
          <a:lstStyle/>
          <a:p>
            <a:r>
              <a:rPr lang="en-US" sz="2800" b="1" dirty="0">
                <a:solidFill>
                  <a:srgbClr val="002060"/>
                </a:solidFill>
              </a:rPr>
              <a:t>Scale for stakeholders' perceptions of the project</a:t>
            </a:r>
            <a:endParaRPr lang="da-DK" sz="2800" dirty="0">
              <a:solidFill>
                <a:srgbClr val="002060"/>
              </a:solidFill>
            </a:endParaRPr>
          </a:p>
          <a:p>
            <a:pPr marL="342900" indent="-342900">
              <a:buFont typeface="Arial" panose="020B0604020202020204" pitchFamily="34" charset="0"/>
              <a:buChar char="•"/>
            </a:pPr>
            <a:endParaRPr lang="da-DK" sz="2000" dirty="0">
              <a:solidFill>
                <a:srgbClr val="002060"/>
              </a:solidFill>
            </a:endParaRPr>
          </a:p>
        </p:txBody>
      </p:sp>
      <p:sp>
        <p:nvSpPr>
          <p:cNvPr id="32" name="Rektangel 31">
            <a:extLst>
              <a:ext uri="{FF2B5EF4-FFF2-40B4-BE49-F238E27FC236}">
                <a16:creationId xmlns:a16="http://schemas.microsoft.com/office/drawing/2014/main" id="{F5941755-FF9D-4250-B8FA-BF3CED95E53D}"/>
              </a:ext>
            </a:extLst>
          </p:cNvPr>
          <p:cNvSpPr/>
          <p:nvPr/>
        </p:nvSpPr>
        <p:spPr>
          <a:xfrm>
            <a:off x="1473200" y="6072697"/>
            <a:ext cx="2004075"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airbornleadership.com </a:t>
            </a:r>
          </a:p>
        </p:txBody>
      </p:sp>
      <p:cxnSp>
        <p:nvCxnSpPr>
          <p:cNvPr id="33" name="Lige forbindelse 32">
            <a:extLst>
              <a:ext uri="{FF2B5EF4-FFF2-40B4-BE49-F238E27FC236}">
                <a16:creationId xmlns:a16="http://schemas.microsoft.com/office/drawing/2014/main" id="{8F8A65AC-A80B-44B5-8AEC-EAA6312D7C6E}"/>
              </a:ext>
            </a:extLst>
          </p:cNvPr>
          <p:cNvCxnSpPr>
            <a:cxnSpLocks/>
          </p:cNvCxnSpPr>
          <p:nvPr/>
        </p:nvCxnSpPr>
        <p:spPr>
          <a:xfrm>
            <a:off x="1554839" y="6105337"/>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Billede 33">
            <a:extLst>
              <a:ext uri="{FF2B5EF4-FFF2-40B4-BE49-F238E27FC236}">
                <a16:creationId xmlns:a16="http://schemas.microsoft.com/office/drawing/2014/main" id="{749B4E24-DB67-441D-83BF-28BAE2B13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sp>
        <p:nvSpPr>
          <p:cNvPr id="5" name="Rektangel 4">
            <a:extLst>
              <a:ext uri="{FF2B5EF4-FFF2-40B4-BE49-F238E27FC236}">
                <a16:creationId xmlns:a16="http://schemas.microsoft.com/office/drawing/2014/main" id="{3B87BFBC-E9A5-4696-9ADE-5D79E7C3FCD9}"/>
              </a:ext>
            </a:extLst>
          </p:cNvPr>
          <p:cNvSpPr/>
          <p:nvPr/>
        </p:nvSpPr>
        <p:spPr>
          <a:xfrm>
            <a:off x="6904396" y="2619714"/>
            <a:ext cx="2622834" cy="1938992"/>
          </a:xfrm>
          <a:prstGeom prst="rect">
            <a:avLst/>
          </a:prstGeom>
        </p:spPr>
        <p:txBody>
          <a:bodyPr wrap="none">
            <a:spAutoFit/>
          </a:bodyPr>
          <a:lstStyle/>
          <a:p>
            <a:r>
              <a:rPr lang="en-US" sz="2400" b="1" dirty="0">
                <a:solidFill>
                  <a:srgbClr val="002060"/>
                </a:solidFill>
              </a:rPr>
              <a:t>Scale</a:t>
            </a:r>
          </a:p>
          <a:p>
            <a:pPr marL="285750" indent="-285750">
              <a:buFont typeface="Arial" panose="020B0604020202020204" pitchFamily="34" charset="0"/>
              <a:buChar char="•"/>
            </a:pPr>
            <a:r>
              <a:rPr lang="en-US" sz="2400" b="1" dirty="0">
                <a:solidFill>
                  <a:srgbClr val="002060"/>
                </a:solidFill>
              </a:rPr>
              <a:t>Active resistance</a:t>
            </a:r>
          </a:p>
          <a:p>
            <a:pPr marL="285750" indent="-285750">
              <a:buFont typeface="Arial" panose="020B0604020202020204" pitchFamily="34" charset="0"/>
              <a:buChar char="•"/>
            </a:pPr>
            <a:r>
              <a:rPr lang="en-US" sz="2400" b="1" dirty="0">
                <a:solidFill>
                  <a:srgbClr val="002060"/>
                </a:solidFill>
              </a:rPr>
              <a:t>Not interested</a:t>
            </a:r>
          </a:p>
          <a:p>
            <a:pPr marL="285750" indent="-285750">
              <a:buFont typeface="Arial" panose="020B0604020202020204" pitchFamily="34" charset="0"/>
              <a:buChar char="•"/>
            </a:pPr>
            <a:r>
              <a:rPr lang="en-US" sz="2400" b="1" dirty="0">
                <a:solidFill>
                  <a:srgbClr val="002060"/>
                </a:solidFill>
              </a:rPr>
              <a:t>Interested</a:t>
            </a:r>
          </a:p>
          <a:p>
            <a:pPr marL="285750" indent="-285750">
              <a:buFont typeface="Arial" panose="020B0604020202020204" pitchFamily="34" charset="0"/>
              <a:buChar char="•"/>
            </a:pPr>
            <a:r>
              <a:rPr lang="en-US" sz="2400" b="1" dirty="0">
                <a:solidFill>
                  <a:srgbClr val="002060"/>
                </a:solidFill>
              </a:rPr>
              <a:t>Active support</a:t>
            </a:r>
            <a:endParaRPr lang="da-DK" sz="2400" b="1" dirty="0">
              <a:solidFill>
                <a:srgbClr val="002060"/>
              </a:solidFill>
            </a:endParaRPr>
          </a:p>
        </p:txBody>
      </p:sp>
      <p:grpSp>
        <p:nvGrpSpPr>
          <p:cNvPr id="4" name="Gruppe 3">
            <a:extLst>
              <a:ext uri="{FF2B5EF4-FFF2-40B4-BE49-F238E27FC236}">
                <a16:creationId xmlns:a16="http://schemas.microsoft.com/office/drawing/2014/main" id="{3A730073-9403-4FD7-95FE-38811C56DC51}"/>
              </a:ext>
            </a:extLst>
          </p:cNvPr>
          <p:cNvGrpSpPr/>
          <p:nvPr/>
        </p:nvGrpSpPr>
        <p:grpSpPr>
          <a:xfrm>
            <a:off x="1570282" y="1898167"/>
            <a:ext cx="3891574" cy="3435060"/>
            <a:chOff x="1570282" y="1898167"/>
            <a:chExt cx="3891574" cy="3435060"/>
          </a:xfrm>
        </p:grpSpPr>
        <p:sp>
          <p:nvSpPr>
            <p:cNvPr id="26" name="Tekstfelt 25">
              <a:extLst>
                <a:ext uri="{FF2B5EF4-FFF2-40B4-BE49-F238E27FC236}">
                  <a16:creationId xmlns:a16="http://schemas.microsoft.com/office/drawing/2014/main" id="{BC10BC37-DAA4-4448-91C8-A492FF6382B4}"/>
                </a:ext>
              </a:extLst>
            </p:cNvPr>
            <p:cNvSpPr txBox="1"/>
            <p:nvPr/>
          </p:nvSpPr>
          <p:spPr>
            <a:xfrm>
              <a:off x="4134190" y="2859343"/>
              <a:ext cx="561244" cy="276999"/>
            </a:xfrm>
            <a:prstGeom prst="rect">
              <a:avLst/>
            </a:prstGeom>
            <a:noFill/>
            <a:ln>
              <a:noFill/>
            </a:ln>
          </p:spPr>
          <p:txBody>
            <a:bodyPr wrap="none" rtlCol="0">
              <a:spAutoFit/>
            </a:bodyPr>
            <a:lstStyle/>
            <a:p>
              <a:r>
                <a:rPr lang="da-DK" sz="1200" dirty="0">
                  <a:solidFill>
                    <a:schemeClr val="bg1"/>
                  </a:solidFill>
                </a:rPr>
                <a:t>Passiv</a:t>
              </a:r>
            </a:p>
          </p:txBody>
        </p:sp>
        <p:sp>
          <p:nvSpPr>
            <p:cNvPr id="27" name="Rektangel 26">
              <a:extLst>
                <a:ext uri="{FF2B5EF4-FFF2-40B4-BE49-F238E27FC236}">
                  <a16:creationId xmlns:a16="http://schemas.microsoft.com/office/drawing/2014/main" id="{AADAE37F-2D24-4606-BC6F-061EC566E5E4}"/>
                </a:ext>
              </a:extLst>
            </p:cNvPr>
            <p:cNvSpPr/>
            <p:nvPr/>
          </p:nvSpPr>
          <p:spPr>
            <a:xfrm>
              <a:off x="1597887" y="1898167"/>
              <a:ext cx="3843290" cy="34350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p>
          </p:txBody>
        </p:sp>
        <p:sp>
          <p:nvSpPr>
            <p:cNvPr id="35" name="Firearmet pil 27">
              <a:extLst>
                <a:ext uri="{FF2B5EF4-FFF2-40B4-BE49-F238E27FC236}">
                  <a16:creationId xmlns:a16="http://schemas.microsoft.com/office/drawing/2014/main" id="{1F6916EB-D56C-44A2-9580-9105552A60DE}"/>
                </a:ext>
              </a:extLst>
            </p:cNvPr>
            <p:cNvSpPr/>
            <p:nvPr/>
          </p:nvSpPr>
          <p:spPr>
            <a:xfrm>
              <a:off x="1597886" y="1898167"/>
              <a:ext cx="3843290" cy="3435059"/>
            </a:xfrm>
            <a:prstGeom prst="quadArrow">
              <a:avLst>
                <a:gd name="adj1" fmla="val 4754"/>
                <a:gd name="adj2" fmla="val 6367"/>
                <a:gd name="adj3" fmla="val 128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p>
          </p:txBody>
        </p:sp>
        <p:sp>
          <p:nvSpPr>
            <p:cNvPr id="36" name="Tekstfelt 35">
              <a:extLst>
                <a:ext uri="{FF2B5EF4-FFF2-40B4-BE49-F238E27FC236}">
                  <a16:creationId xmlns:a16="http://schemas.microsoft.com/office/drawing/2014/main" id="{2FBF8918-1A2C-4B0C-8BF2-ABC7E952EE54}"/>
                </a:ext>
              </a:extLst>
            </p:cNvPr>
            <p:cNvSpPr txBox="1"/>
            <p:nvPr/>
          </p:nvSpPr>
          <p:spPr>
            <a:xfrm>
              <a:off x="3696674" y="1907044"/>
              <a:ext cx="705899" cy="276999"/>
            </a:xfrm>
            <a:prstGeom prst="rect">
              <a:avLst/>
            </a:prstGeom>
            <a:noFill/>
            <a:ln>
              <a:noFill/>
            </a:ln>
          </p:spPr>
          <p:txBody>
            <a:bodyPr wrap="none" rtlCol="0">
              <a:spAutoFit/>
            </a:bodyPr>
            <a:lstStyle/>
            <a:p>
              <a:r>
                <a:rPr lang="da-DK" sz="1200" dirty="0">
                  <a:solidFill>
                    <a:schemeClr val="bg1"/>
                  </a:solidFill>
                </a:rPr>
                <a:t>Positive </a:t>
              </a:r>
            </a:p>
          </p:txBody>
        </p:sp>
        <p:sp>
          <p:nvSpPr>
            <p:cNvPr id="37" name="Tekstfelt 36">
              <a:extLst>
                <a:ext uri="{FF2B5EF4-FFF2-40B4-BE49-F238E27FC236}">
                  <a16:creationId xmlns:a16="http://schemas.microsoft.com/office/drawing/2014/main" id="{7F3C794F-2A65-4BAE-AC41-33BE36D6887D}"/>
                </a:ext>
              </a:extLst>
            </p:cNvPr>
            <p:cNvSpPr txBox="1"/>
            <p:nvPr/>
          </p:nvSpPr>
          <p:spPr>
            <a:xfrm>
              <a:off x="2594536" y="5022358"/>
              <a:ext cx="733535" cy="276999"/>
            </a:xfrm>
            <a:prstGeom prst="rect">
              <a:avLst/>
            </a:prstGeom>
            <a:noFill/>
            <a:ln>
              <a:noFill/>
            </a:ln>
          </p:spPr>
          <p:txBody>
            <a:bodyPr wrap="none" rtlCol="0">
              <a:spAutoFit/>
            </a:bodyPr>
            <a:lstStyle/>
            <a:p>
              <a:pPr algn="r"/>
              <a:r>
                <a:rPr lang="da-DK" sz="1200" dirty="0">
                  <a:solidFill>
                    <a:schemeClr val="bg1"/>
                  </a:solidFill>
                </a:rPr>
                <a:t>Negative</a:t>
              </a:r>
            </a:p>
          </p:txBody>
        </p:sp>
        <p:sp>
          <p:nvSpPr>
            <p:cNvPr id="38" name="Tekstfelt 37">
              <a:extLst>
                <a:ext uri="{FF2B5EF4-FFF2-40B4-BE49-F238E27FC236}">
                  <a16:creationId xmlns:a16="http://schemas.microsoft.com/office/drawing/2014/main" id="{84B9F108-8C38-4FAB-9440-417D6C8D2B27}"/>
                </a:ext>
              </a:extLst>
            </p:cNvPr>
            <p:cNvSpPr txBox="1"/>
            <p:nvPr/>
          </p:nvSpPr>
          <p:spPr>
            <a:xfrm>
              <a:off x="1570282" y="3128287"/>
              <a:ext cx="636713" cy="276999"/>
            </a:xfrm>
            <a:prstGeom prst="rect">
              <a:avLst/>
            </a:prstGeom>
            <a:noFill/>
            <a:ln>
              <a:noFill/>
            </a:ln>
          </p:spPr>
          <p:txBody>
            <a:bodyPr wrap="none" rtlCol="0">
              <a:spAutoFit/>
            </a:bodyPr>
            <a:lstStyle/>
            <a:p>
              <a:r>
                <a:rPr lang="da-DK" sz="1200" dirty="0">
                  <a:solidFill>
                    <a:schemeClr val="bg1"/>
                  </a:solidFill>
                </a:rPr>
                <a:t>Passive</a:t>
              </a:r>
            </a:p>
          </p:txBody>
        </p:sp>
        <p:sp>
          <p:nvSpPr>
            <p:cNvPr id="39" name="Tekstfelt 38">
              <a:extLst>
                <a:ext uri="{FF2B5EF4-FFF2-40B4-BE49-F238E27FC236}">
                  <a16:creationId xmlns:a16="http://schemas.microsoft.com/office/drawing/2014/main" id="{5DF5D8A4-F0EE-4444-A6C5-0EA42704AD72}"/>
                </a:ext>
              </a:extLst>
            </p:cNvPr>
            <p:cNvSpPr txBox="1"/>
            <p:nvPr/>
          </p:nvSpPr>
          <p:spPr>
            <a:xfrm>
              <a:off x="4890738" y="3128287"/>
              <a:ext cx="571118" cy="276999"/>
            </a:xfrm>
            <a:prstGeom prst="rect">
              <a:avLst/>
            </a:prstGeom>
            <a:noFill/>
            <a:ln>
              <a:noFill/>
            </a:ln>
          </p:spPr>
          <p:txBody>
            <a:bodyPr wrap="none" rtlCol="0">
              <a:spAutoFit/>
            </a:bodyPr>
            <a:lstStyle/>
            <a:p>
              <a:r>
                <a:rPr lang="da-DK" sz="1200" dirty="0">
                  <a:solidFill>
                    <a:schemeClr val="bg1"/>
                  </a:solidFill>
                </a:rPr>
                <a:t>Active</a:t>
              </a:r>
            </a:p>
          </p:txBody>
        </p:sp>
        <p:sp>
          <p:nvSpPr>
            <p:cNvPr id="40" name="Tekstfelt 39">
              <a:extLst>
                <a:ext uri="{FF2B5EF4-FFF2-40B4-BE49-F238E27FC236}">
                  <a16:creationId xmlns:a16="http://schemas.microsoft.com/office/drawing/2014/main" id="{C6BEA041-01AA-4076-9430-4F9D178F1F23}"/>
                </a:ext>
              </a:extLst>
            </p:cNvPr>
            <p:cNvSpPr txBox="1"/>
            <p:nvPr/>
          </p:nvSpPr>
          <p:spPr>
            <a:xfrm>
              <a:off x="1928738" y="2453383"/>
              <a:ext cx="1053173" cy="338554"/>
            </a:xfrm>
            <a:prstGeom prst="rect">
              <a:avLst/>
            </a:prstGeom>
            <a:noFill/>
            <a:ln>
              <a:noFill/>
            </a:ln>
          </p:spPr>
          <p:txBody>
            <a:bodyPr wrap="none" rtlCol="0">
              <a:spAutoFit/>
            </a:bodyPr>
            <a:lstStyle/>
            <a:p>
              <a:r>
                <a:rPr lang="en-US" sz="1600" dirty="0">
                  <a:solidFill>
                    <a:schemeClr val="bg1"/>
                  </a:solidFill>
                </a:rPr>
                <a:t>Interested</a:t>
              </a:r>
            </a:p>
          </p:txBody>
        </p:sp>
        <p:sp>
          <p:nvSpPr>
            <p:cNvPr id="41" name="Tekstfelt 40">
              <a:extLst>
                <a:ext uri="{FF2B5EF4-FFF2-40B4-BE49-F238E27FC236}">
                  <a16:creationId xmlns:a16="http://schemas.microsoft.com/office/drawing/2014/main" id="{29DC7A6B-7CDC-4CE4-82BF-8CF86695C8A9}"/>
                </a:ext>
              </a:extLst>
            </p:cNvPr>
            <p:cNvSpPr txBox="1"/>
            <p:nvPr/>
          </p:nvSpPr>
          <p:spPr>
            <a:xfrm>
              <a:off x="3888117" y="2453383"/>
              <a:ext cx="853119" cy="830997"/>
            </a:xfrm>
            <a:prstGeom prst="rect">
              <a:avLst/>
            </a:prstGeom>
            <a:noFill/>
            <a:ln>
              <a:noFill/>
            </a:ln>
          </p:spPr>
          <p:txBody>
            <a:bodyPr wrap="none" rtlCol="0">
              <a:spAutoFit/>
            </a:bodyPr>
            <a:lstStyle/>
            <a:p>
              <a:r>
                <a:rPr lang="en-US" sz="1600" dirty="0">
                  <a:solidFill>
                    <a:schemeClr val="bg1"/>
                  </a:solidFill>
                </a:rPr>
                <a:t>Active </a:t>
              </a:r>
            </a:p>
            <a:p>
              <a:r>
                <a:rPr lang="en-US" sz="1600" dirty="0">
                  <a:solidFill>
                    <a:schemeClr val="bg1"/>
                  </a:solidFill>
                </a:rPr>
                <a:t>support</a:t>
              </a:r>
              <a:endParaRPr lang="da-DK" sz="1600" dirty="0">
                <a:solidFill>
                  <a:schemeClr val="bg1"/>
                </a:solidFill>
              </a:endParaRPr>
            </a:p>
            <a:p>
              <a:endParaRPr lang="da-DK" sz="1600" dirty="0">
                <a:solidFill>
                  <a:schemeClr val="bg1"/>
                </a:solidFill>
              </a:endParaRPr>
            </a:p>
          </p:txBody>
        </p:sp>
        <p:sp>
          <p:nvSpPr>
            <p:cNvPr id="42" name="Tekstfelt 41">
              <a:extLst>
                <a:ext uri="{FF2B5EF4-FFF2-40B4-BE49-F238E27FC236}">
                  <a16:creationId xmlns:a16="http://schemas.microsoft.com/office/drawing/2014/main" id="{CB706A44-18A5-437B-BF9C-CFFE3F933E8D}"/>
                </a:ext>
              </a:extLst>
            </p:cNvPr>
            <p:cNvSpPr txBox="1"/>
            <p:nvPr/>
          </p:nvSpPr>
          <p:spPr>
            <a:xfrm>
              <a:off x="3888117" y="4059938"/>
              <a:ext cx="1038874" cy="830997"/>
            </a:xfrm>
            <a:prstGeom prst="rect">
              <a:avLst/>
            </a:prstGeom>
            <a:noFill/>
            <a:ln>
              <a:noFill/>
            </a:ln>
          </p:spPr>
          <p:txBody>
            <a:bodyPr wrap="none" rtlCol="0">
              <a:spAutoFit/>
            </a:bodyPr>
            <a:lstStyle/>
            <a:p>
              <a:r>
                <a:rPr lang="en-US" sz="1600" dirty="0">
                  <a:solidFill>
                    <a:schemeClr val="bg1"/>
                  </a:solidFill>
                </a:rPr>
                <a:t>Active </a:t>
              </a:r>
            </a:p>
            <a:p>
              <a:r>
                <a:rPr lang="en-US" sz="1600" dirty="0">
                  <a:solidFill>
                    <a:schemeClr val="bg1"/>
                  </a:solidFill>
                </a:rPr>
                <a:t>resistance</a:t>
              </a:r>
            </a:p>
            <a:p>
              <a:endParaRPr lang="da-DK" sz="1600" dirty="0">
                <a:solidFill>
                  <a:schemeClr val="bg1"/>
                </a:solidFill>
              </a:endParaRPr>
            </a:p>
          </p:txBody>
        </p:sp>
        <p:sp>
          <p:nvSpPr>
            <p:cNvPr id="43" name="Tekstfelt 42">
              <a:extLst>
                <a:ext uri="{FF2B5EF4-FFF2-40B4-BE49-F238E27FC236}">
                  <a16:creationId xmlns:a16="http://schemas.microsoft.com/office/drawing/2014/main" id="{475BF046-CEBD-4D5E-8112-200FD731208F}"/>
                </a:ext>
              </a:extLst>
            </p:cNvPr>
            <p:cNvSpPr txBox="1"/>
            <p:nvPr/>
          </p:nvSpPr>
          <p:spPr>
            <a:xfrm>
              <a:off x="1928738" y="4059938"/>
              <a:ext cx="1410643" cy="584775"/>
            </a:xfrm>
            <a:prstGeom prst="rect">
              <a:avLst/>
            </a:prstGeom>
            <a:noFill/>
            <a:ln>
              <a:noFill/>
            </a:ln>
          </p:spPr>
          <p:txBody>
            <a:bodyPr wrap="none" rtlCol="0">
              <a:spAutoFit/>
            </a:bodyPr>
            <a:lstStyle/>
            <a:p>
              <a:r>
                <a:rPr lang="en-US" sz="1600" dirty="0">
                  <a:solidFill>
                    <a:schemeClr val="bg1"/>
                  </a:solidFill>
                </a:rPr>
                <a:t>Not interested</a:t>
              </a:r>
            </a:p>
            <a:p>
              <a:endParaRPr lang="da-DK" sz="1600" dirty="0">
                <a:solidFill>
                  <a:schemeClr val="bg1"/>
                </a:solidFill>
              </a:endParaRPr>
            </a:p>
          </p:txBody>
        </p:sp>
      </p:grpSp>
    </p:spTree>
    <p:extLst>
      <p:ext uri="{BB962C8B-B14F-4D97-AF65-F5344CB8AC3E}">
        <p14:creationId xmlns:p14="http://schemas.microsoft.com/office/powerpoint/2010/main" val="332486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uppe 68">
            <a:extLst>
              <a:ext uri="{FF2B5EF4-FFF2-40B4-BE49-F238E27FC236}">
                <a16:creationId xmlns:a16="http://schemas.microsoft.com/office/drawing/2014/main" id="{75A564FD-B2B4-4202-8D04-12ADDA5248E7}"/>
              </a:ext>
            </a:extLst>
          </p:cNvPr>
          <p:cNvGrpSpPr/>
          <p:nvPr/>
        </p:nvGrpSpPr>
        <p:grpSpPr>
          <a:xfrm>
            <a:off x="1570282" y="1898167"/>
            <a:ext cx="3891574" cy="3435060"/>
            <a:chOff x="1570282" y="1898167"/>
            <a:chExt cx="3891574" cy="3435060"/>
          </a:xfrm>
        </p:grpSpPr>
        <p:sp>
          <p:nvSpPr>
            <p:cNvPr id="70" name="Tekstfelt 69">
              <a:extLst>
                <a:ext uri="{FF2B5EF4-FFF2-40B4-BE49-F238E27FC236}">
                  <a16:creationId xmlns:a16="http://schemas.microsoft.com/office/drawing/2014/main" id="{F6A8A661-1B6A-432A-9C73-401138AEE8FF}"/>
                </a:ext>
              </a:extLst>
            </p:cNvPr>
            <p:cNvSpPr txBox="1"/>
            <p:nvPr/>
          </p:nvSpPr>
          <p:spPr>
            <a:xfrm>
              <a:off x="4134190" y="2859343"/>
              <a:ext cx="561244" cy="276999"/>
            </a:xfrm>
            <a:prstGeom prst="rect">
              <a:avLst/>
            </a:prstGeom>
            <a:noFill/>
            <a:ln>
              <a:noFill/>
            </a:ln>
          </p:spPr>
          <p:txBody>
            <a:bodyPr wrap="none" rtlCol="0">
              <a:spAutoFit/>
            </a:bodyPr>
            <a:lstStyle/>
            <a:p>
              <a:r>
                <a:rPr lang="da-DK" sz="1200" dirty="0">
                  <a:solidFill>
                    <a:schemeClr val="bg1"/>
                  </a:solidFill>
                </a:rPr>
                <a:t>Passiv</a:t>
              </a:r>
            </a:p>
          </p:txBody>
        </p:sp>
        <p:sp>
          <p:nvSpPr>
            <p:cNvPr id="71" name="Rektangel 70">
              <a:extLst>
                <a:ext uri="{FF2B5EF4-FFF2-40B4-BE49-F238E27FC236}">
                  <a16:creationId xmlns:a16="http://schemas.microsoft.com/office/drawing/2014/main" id="{8AFD6636-FA67-4F32-9AA6-EB5F106FB922}"/>
                </a:ext>
              </a:extLst>
            </p:cNvPr>
            <p:cNvSpPr/>
            <p:nvPr/>
          </p:nvSpPr>
          <p:spPr>
            <a:xfrm>
              <a:off x="1597887" y="1898167"/>
              <a:ext cx="3843290" cy="34350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p>
          </p:txBody>
        </p:sp>
        <p:sp>
          <p:nvSpPr>
            <p:cNvPr id="72" name="Firearmet pil 27">
              <a:extLst>
                <a:ext uri="{FF2B5EF4-FFF2-40B4-BE49-F238E27FC236}">
                  <a16:creationId xmlns:a16="http://schemas.microsoft.com/office/drawing/2014/main" id="{2E14E33D-93AF-413F-A3F9-D20808B05207}"/>
                </a:ext>
              </a:extLst>
            </p:cNvPr>
            <p:cNvSpPr/>
            <p:nvPr/>
          </p:nvSpPr>
          <p:spPr>
            <a:xfrm>
              <a:off x="1597886" y="1898167"/>
              <a:ext cx="3843290" cy="3435059"/>
            </a:xfrm>
            <a:prstGeom prst="quadArrow">
              <a:avLst>
                <a:gd name="adj1" fmla="val 4754"/>
                <a:gd name="adj2" fmla="val 6367"/>
                <a:gd name="adj3" fmla="val 128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p>
          </p:txBody>
        </p:sp>
        <p:sp>
          <p:nvSpPr>
            <p:cNvPr id="73" name="Tekstfelt 72">
              <a:extLst>
                <a:ext uri="{FF2B5EF4-FFF2-40B4-BE49-F238E27FC236}">
                  <a16:creationId xmlns:a16="http://schemas.microsoft.com/office/drawing/2014/main" id="{6EF731AB-AB60-4E09-A1BE-C9B5CD6D6CF6}"/>
                </a:ext>
              </a:extLst>
            </p:cNvPr>
            <p:cNvSpPr txBox="1"/>
            <p:nvPr/>
          </p:nvSpPr>
          <p:spPr>
            <a:xfrm>
              <a:off x="3696674" y="1907044"/>
              <a:ext cx="705899" cy="276999"/>
            </a:xfrm>
            <a:prstGeom prst="rect">
              <a:avLst/>
            </a:prstGeom>
            <a:noFill/>
            <a:ln>
              <a:noFill/>
            </a:ln>
          </p:spPr>
          <p:txBody>
            <a:bodyPr wrap="none" rtlCol="0">
              <a:spAutoFit/>
            </a:bodyPr>
            <a:lstStyle/>
            <a:p>
              <a:r>
                <a:rPr lang="da-DK" sz="1200" dirty="0">
                  <a:solidFill>
                    <a:schemeClr val="bg1"/>
                  </a:solidFill>
                </a:rPr>
                <a:t>Positive </a:t>
              </a:r>
            </a:p>
          </p:txBody>
        </p:sp>
        <p:sp>
          <p:nvSpPr>
            <p:cNvPr id="74" name="Tekstfelt 73">
              <a:extLst>
                <a:ext uri="{FF2B5EF4-FFF2-40B4-BE49-F238E27FC236}">
                  <a16:creationId xmlns:a16="http://schemas.microsoft.com/office/drawing/2014/main" id="{D31011B3-4F95-4142-9FA5-68669989A24D}"/>
                </a:ext>
              </a:extLst>
            </p:cNvPr>
            <p:cNvSpPr txBox="1"/>
            <p:nvPr/>
          </p:nvSpPr>
          <p:spPr>
            <a:xfrm>
              <a:off x="2594536" y="5022358"/>
              <a:ext cx="733535" cy="276999"/>
            </a:xfrm>
            <a:prstGeom prst="rect">
              <a:avLst/>
            </a:prstGeom>
            <a:noFill/>
            <a:ln>
              <a:noFill/>
            </a:ln>
          </p:spPr>
          <p:txBody>
            <a:bodyPr wrap="none" rtlCol="0">
              <a:spAutoFit/>
            </a:bodyPr>
            <a:lstStyle/>
            <a:p>
              <a:pPr algn="r"/>
              <a:r>
                <a:rPr lang="da-DK" sz="1200" dirty="0">
                  <a:solidFill>
                    <a:schemeClr val="bg1"/>
                  </a:solidFill>
                </a:rPr>
                <a:t>Negative</a:t>
              </a:r>
            </a:p>
          </p:txBody>
        </p:sp>
        <p:sp>
          <p:nvSpPr>
            <p:cNvPr id="75" name="Tekstfelt 74">
              <a:extLst>
                <a:ext uri="{FF2B5EF4-FFF2-40B4-BE49-F238E27FC236}">
                  <a16:creationId xmlns:a16="http://schemas.microsoft.com/office/drawing/2014/main" id="{5F1BE56A-5DED-4F49-80DD-04FD027BD76E}"/>
                </a:ext>
              </a:extLst>
            </p:cNvPr>
            <p:cNvSpPr txBox="1"/>
            <p:nvPr/>
          </p:nvSpPr>
          <p:spPr>
            <a:xfrm>
              <a:off x="1570282" y="3128287"/>
              <a:ext cx="636713" cy="276999"/>
            </a:xfrm>
            <a:prstGeom prst="rect">
              <a:avLst/>
            </a:prstGeom>
            <a:noFill/>
            <a:ln>
              <a:noFill/>
            </a:ln>
          </p:spPr>
          <p:txBody>
            <a:bodyPr wrap="none" rtlCol="0">
              <a:spAutoFit/>
            </a:bodyPr>
            <a:lstStyle/>
            <a:p>
              <a:r>
                <a:rPr lang="da-DK" sz="1200" dirty="0">
                  <a:solidFill>
                    <a:schemeClr val="bg1"/>
                  </a:solidFill>
                </a:rPr>
                <a:t>Passive</a:t>
              </a:r>
            </a:p>
          </p:txBody>
        </p:sp>
        <p:sp>
          <p:nvSpPr>
            <p:cNvPr id="76" name="Tekstfelt 75">
              <a:extLst>
                <a:ext uri="{FF2B5EF4-FFF2-40B4-BE49-F238E27FC236}">
                  <a16:creationId xmlns:a16="http://schemas.microsoft.com/office/drawing/2014/main" id="{5DAEE9E5-FE0D-4434-9809-86391E6B8D15}"/>
                </a:ext>
              </a:extLst>
            </p:cNvPr>
            <p:cNvSpPr txBox="1"/>
            <p:nvPr/>
          </p:nvSpPr>
          <p:spPr>
            <a:xfrm>
              <a:off x="4890738" y="3128287"/>
              <a:ext cx="571118" cy="276999"/>
            </a:xfrm>
            <a:prstGeom prst="rect">
              <a:avLst/>
            </a:prstGeom>
            <a:noFill/>
            <a:ln>
              <a:noFill/>
            </a:ln>
          </p:spPr>
          <p:txBody>
            <a:bodyPr wrap="none" rtlCol="0">
              <a:spAutoFit/>
            </a:bodyPr>
            <a:lstStyle/>
            <a:p>
              <a:r>
                <a:rPr lang="da-DK" sz="1200" dirty="0">
                  <a:solidFill>
                    <a:schemeClr val="bg1"/>
                  </a:solidFill>
                </a:rPr>
                <a:t>Active</a:t>
              </a:r>
            </a:p>
          </p:txBody>
        </p:sp>
        <p:sp>
          <p:nvSpPr>
            <p:cNvPr id="77" name="Tekstfelt 76">
              <a:extLst>
                <a:ext uri="{FF2B5EF4-FFF2-40B4-BE49-F238E27FC236}">
                  <a16:creationId xmlns:a16="http://schemas.microsoft.com/office/drawing/2014/main" id="{F3EC16E7-D593-445A-A265-CD77FD9CD287}"/>
                </a:ext>
              </a:extLst>
            </p:cNvPr>
            <p:cNvSpPr txBox="1"/>
            <p:nvPr/>
          </p:nvSpPr>
          <p:spPr>
            <a:xfrm>
              <a:off x="1928738" y="2453383"/>
              <a:ext cx="1053173" cy="338554"/>
            </a:xfrm>
            <a:prstGeom prst="rect">
              <a:avLst/>
            </a:prstGeom>
            <a:noFill/>
            <a:ln>
              <a:noFill/>
            </a:ln>
          </p:spPr>
          <p:txBody>
            <a:bodyPr wrap="none" rtlCol="0">
              <a:spAutoFit/>
            </a:bodyPr>
            <a:lstStyle/>
            <a:p>
              <a:r>
                <a:rPr lang="en-US" sz="1600" dirty="0">
                  <a:solidFill>
                    <a:schemeClr val="bg1"/>
                  </a:solidFill>
                </a:rPr>
                <a:t>Interested</a:t>
              </a:r>
            </a:p>
          </p:txBody>
        </p:sp>
        <p:sp>
          <p:nvSpPr>
            <p:cNvPr id="78" name="Tekstfelt 77">
              <a:extLst>
                <a:ext uri="{FF2B5EF4-FFF2-40B4-BE49-F238E27FC236}">
                  <a16:creationId xmlns:a16="http://schemas.microsoft.com/office/drawing/2014/main" id="{E8297DDA-D41A-4788-B7F1-C35D7C61B7C9}"/>
                </a:ext>
              </a:extLst>
            </p:cNvPr>
            <p:cNvSpPr txBox="1"/>
            <p:nvPr/>
          </p:nvSpPr>
          <p:spPr>
            <a:xfrm>
              <a:off x="3914751" y="2453383"/>
              <a:ext cx="853119" cy="830997"/>
            </a:xfrm>
            <a:prstGeom prst="rect">
              <a:avLst/>
            </a:prstGeom>
            <a:noFill/>
            <a:ln>
              <a:noFill/>
            </a:ln>
          </p:spPr>
          <p:txBody>
            <a:bodyPr wrap="none" rtlCol="0">
              <a:spAutoFit/>
            </a:bodyPr>
            <a:lstStyle/>
            <a:p>
              <a:r>
                <a:rPr lang="en-US" sz="1600" dirty="0">
                  <a:solidFill>
                    <a:schemeClr val="bg1"/>
                  </a:solidFill>
                </a:rPr>
                <a:t>Active </a:t>
              </a:r>
            </a:p>
            <a:p>
              <a:r>
                <a:rPr lang="en-US" sz="1600" dirty="0">
                  <a:solidFill>
                    <a:schemeClr val="bg1"/>
                  </a:solidFill>
                </a:rPr>
                <a:t>support</a:t>
              </a:r>
              <a:endParaRPr lang="da-DK" sz="1600" dirty="0">
                <a:solidFill>
                  <a:schemeClr val="bg1"/>
                </a:solidFill>
              </a:endParaRPr>
            </a:p>
            <a:p>
              <a:endParaRPr lang="da-DK" sz="1600" dirty="0">
                <a:solidFill>
                  <a:schemeClr val="bg1"/>
                </a:solidFill>
              </a:endParaRPr>
            </a:p>
          </p:txBody>
        </p:sp>
        <p:sp>
          <p:nvSpPr>
            <p:cNvPr id="79" name="Tekstfelt 78">
              <a:extLst>
                <a:ext uri="{FF2B5EF4-FFF2-40B4-BE49-F238E27FC236}">
                  <a16:creationId xmlns:a16="http://schemas.microsoft.com/office/drawing/2014/main" id="{45AE3CD5-7144-4E97-9A0E-CC0FF53CF0F2}"/>
                </a:ext>
              </a:extLst>
            </p:cNvPr>
            <p:cNvSpPr txBox="1"/>
            <p:nvPr/>
          </p:nvSpPr>
          <p:spPr>
            <a:xfrm>
              <a:off x="3914751" y="4095450"/>
              <a:ext cx="1038874" cy="830997"/>
            </a:xfrm>
            <a:prstGeom prst="rect">
              <a:avLst/>
            </a:prstGeom>
            <a:noFill/>
            <a:ln>
              <a:noFill/>
            </a:ln>
          </p:spPr>
          <p:txBody>
            <a:bodyPr wrap="none" rtlCol="0">
              <a:spAutoFit/>
            </a:bodyPr>
            <a:lstStyle/>
            <a:p>
              <a:r>
                <a:rPr lang="en-US" sz="1600" dirty="0">
                  <a:solidFill>
                    <a:schemeClr val="bg1"/>
                  </a:solidFill>
                </a:rPr>
                <a:t>Active </a:t>
              </a:r>
            </a:p>
            <a:p>
              <a:r>
                <a:rPr lang="en-US" sz="1600" dirty="0">
                  <a:solidFill>
                    <a:schemeClr val="bg1"/>
                  </a:solidFill>
                </a:rPr>
                <a:t>resistance</a:t>
              </a:r>
            </a:p>
            <a:p>
              <a:endParaRPr lang="da-DK" sz="1600" dirty="0">
                <a:solidFill>
                  <a:schemeClr val="bg1"/>
                </a:solidFill>
              </a:endParaRPr>
            </a:p>
          </p:txBody>
        </p:sp>
        <p:sp>
          <p:nvSpPr>
            <p:cNvPr id="80" name="Tekstfelt 79">
              <a:extLst>
                <a:ext uri="{FF2B5EF4-FFF2-40B4-BE49-F238E27FC236}">
                  <a16:creationId xmlns:a16="http://schemas.microsoft.com/office/drawing/2014/main" id="{3D222209-53D9-4D10-9886-3F029F81B3AB}"/>
                </a:ext>
              </a:extLst>
            </p:cNvPr>
            <p:cNvSpPr txBox="1"/>
            <p:nvPr/>
          </p:nvSpPr>
          <p:spPr>
            <a:xfrm>
              <a:off x="1928738" y="4059938"/>
              <a:ext cx="1410643" cy="584775"/>
            </a:xfrm>
            <a:prstGeom prst="rect">
              <a:avLst/>
            </a:prstGeom>
            <a:noFill/>
            <a:ln>
              <a:noFill/>
            </a:ln>
          </p:spPr>
          <p:txBody>
            <a:bodyPr wrap="none" rtlCol="0">
              <a:spAutoFit/>
            </a:bodyPr>
            <a:lstStyle/>
            <a:p>
              <a:r>
                <a:rPr lang="en-US" sz="1600" dirty="0">
                  <a:solidFill>
                    <a:schemeClr val="bg1"/>
                  </a:solidFill>
                </a:rPr>
                <a:t>Not interested</a:t>
              </a:r>
            </a:p>
            <a:p>
              <a:endParaRPr lang="da-DK" sz="1600" dirty="0">
                <a:solidFill>
                  <a:schemeClr val="bg1"/>
                </a:solidFill>
              </a:endParaRPr>
            </a:p>
          </p:txBody>
        </p:sp>
      </p:grpSp>
      <p:sp>
        <p:nvSpPr>
          <p:cNvPr id="2" name="Rektangel 1"/>
          <p:cNvSpPr/>
          <p:nvPr/>
        </p:nvSpPr>
        <p:spPr>
          <a:xfrm>
            <a:off x="1458127" y="663917"/>
            <a:ext cx="9649144" cy="584775"/>
          </a:xfrm>
          <a:prstGeom prst="rect">
            <a:avLst/>
          </a:prstGeom>
        </p:spPr>
        <p:txBody>
          <a:bodyPr wrap="square">
            <a:spAutoFit/>
          </a:bodyPr>
          <a:lstStyle/>
          <a:p>
            <a:r>
              <a:rPr lang="en-US" sz="3200" b="1" dirty="0">
                <a:solidFill>
                  <a:srgbClr val="002060"/>
                </a:solidFill>
              </a:rPr>
              <a:t>Your leadership decisions impact the stakeholders</a:t>
            </a:r>
            <a:endParaRPr lang="da-DK" sz="3200" dirty="0">
              <a:solidFill>
                <a:srgbClr val="002060"/>
              </a:solidFill>
            </a:endParaRPr>
          </a:p>
        </p:txBody>
      </p:sp>
      <p:sp>
        <p:nvSpPr>
          <p:cNvPr id="32" name="Rektangel 31">
            <a:extLst>
              <a:ext uri="{FF2B5EF4-FFF2-40B4-BE49-F238E27FC236}">
                <a16:creationId xmlns:a16="http://schemas.microsoft.com/office/drawing/2014/main" id="{F5941755-FF9D-4250-B8FA-BF3CED95E53D}"/>
              </a:ext>
            </a:extLst>
          </p:cNvPr>
          <p:cNvSpPr/>
          <p:nvPr/>
        </p:nvSpPr>
        <p:spPr>
          <a:xfrm>
            <a:off x="1473200" y="6072697"/>
            <a:ext cx="2004075"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airbornleadership.com </a:t>
            </a:r>
          </a:p>
        </p:txBody>
      </p:sp>
      <p:cxnSp>
        <p:nvCxnSpPr>
          <p:cNvPr id="33" name="Lige forbindelse 32">
            <a:extLst>
              <a:ext uri="{FF2B5EF4-FFF2-40B4-BE49-F238E27FC236}">
                <a16:creationId xmlns:a16="http://schemas.microsoft.com/office/drawing/2014/main" id="{8F8A65AC-A80B-44B5-8AEC-EAA6312D7C6E}"/>
              </a:ext>
            </a:extLst>
          </p:cNvPr>
          <p:cNvCxnSpPr>
            <a:cxnSpLocks/>
          </p:cNvCxnSpPr>
          <p:nvPr/>
        </p:nvCxnSpPr>
        <p:spPr>
          <a:xfrm>
            <a:off x="1554839" y="6105337"/>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Billede 33">
            <a:extLst>
              <a:ext uri="{FF2B5EF4-FFF2-40B4-BE49-F238E27FC236}">
                <a16:creationId xmlns:a16="http://schemas.microsoft.com/office/drawing/2014/main" id="{749B4E24-DB67-441D-83BF-28BAE2B13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sp>
        <p:nvSpPr>
          <p:cNvPr id="27" name="Firearmet pil 27">
            <a:extLst>
              <a:ext uri="{FF2B5EF4-FFF2-40B4-BE49-F238E27FC236}">
                <a16:creationId xmlns:a16="http://schemas.microsoft.com/office/drawing/2014/main" id="{2F8BA1E9-7CD3-4CE8-BAF7-5CEC589914B7}"/>
              </a:ext>
            </a:extLst>
          </p:cNvPr>
          <p:cNvSpPr/>
          <p:nvPr/>
        </p:nvSpPr>
        <p:spPr>
          <a:xfrm>
            <a:off x="1597886" y="1898167"/>
            <a:ext cx="3843290" cy="3435059"/>
          </a:xfrm>
          <a:prstGeom prst="quadArrow">
            <a:avLst>
              <a:gd name="adj1" fmla="val 4754"/>
              <a:gd name="adj2" fmla="val 6367"/>
              <a:gd name="adj3" fmla="val 128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p>
        </p:txBody>
      </p:sp>
      <p:grpSp>
        <p:nvGrpSpPr>
          <p:cNvPr id="10" name="Gruppe 9">
            <a:extLst>
              <a:ext uri="{FF2B5EF4-FFF2-40B4-BE49-F238E27FC236}">
                <a16:creationId xmlns:a16="http://schemas.microsoft.com/office/drawing/2014/main" id="{81B0EE5F-36F6-4633-B19E-CF01D32759DD}"/>
              </a:ext>
            </a:extLst>
          </p:cNvPr>
          <p:cNvGrpSpPr/>
          <p:nvPr/>
        </p:nvGrpSpPr>
        <p:grpSpPr>
          <a:xfrm>
            <a:off x="3094413" y="2455780"/>
            <a:ext cx="853630" cy="369332"/>
            <a:chOff x="3103378" y="2285445"/>
            <a:chExt cx="853630" cy="369332"/>
          </a:xfrm>
        </p:grpSpPr>
        <p:sp>
          <p:nvSpPr>
            <p:cNvPr id="4" name="Pil: højre 3">
              <a:extLst>
                <a:ext uri="{FF2B5EF4-FFF2-40B4-BE49-F238E27FC236}">
                  <a16:creationId xmlns:a16="http://schemas.microsoft.com/office/drawing/2014/main" id="{1B65E41C-83BF-4929-939F-6FF1A6D08C9F}"/>
                </a:ext>
              </a:extLst>
            </p:cNvPr>
            <p:cNvSpPr/>
            <p:nvPr/>
          </p:nvSpPr>
          <p:spPr>
            <a:xfrm>
              <a:off x="3103378" y="2286642"/>
              <a:ext cx="853630" cy="3579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5" name="Rektangel 44">
              <a:extLst>
                <a:ext uri="{FF2B5EF4-FFF2-40B4-BE49-F238E27FC236}">
                  <a16:creationId xmlns:a16="http://schemas.microsoft.com/office/drawing/2014/main" id="{580DAEB2-FB23-4866-B05F-5B98AFF610C7}"/>
                </a:ext>
              </a:extLst>
            </p:cNvPr>
            <p:cNvSpPr/>
            <p:nvPr/>
          </p:nvSpPr>
          <p:spPr>
            <a:xfrm>
              <a:off x="3371728" y="2285445"/>
              <a:ext cx="301685" cy="369332"/>
            </a:xfrm>
            <a:prstGeom prst="rect">
              <a:avLst/>
            </a:prstGeom>
          </p:spPr>
          <p:txBody>
            <a:bodyPr wrap="none">
              <a:spAutoFit/>
            </a:bodyPr>
            <a:lstStyle/>
            <a:p>
              <a:pPr algn="ctr"/>
              <a:r>
                <a:rPr lang="da-DK" b="1" dirty="0">
                  <a:solidFill>
                    <a:schemeClr val="bg1"/>
                  </a:solidFill>
                </a:rPr>
                <a:t>1</a:t>
              </a:r>
            </a:p>
          </p:txBody>
        </p:sp>
      </p:grpSp>
      <p:grpSp>
        <p:nvGrpSpPr>
          <p:cNvPr id="11" name="Gruppe 10">
            <a:extLst>
              <a:ext uri="{FF2B5EF4-FFF2-40B4-BE49-F238E27FC236}">
                <a16:creationId xmlns:a16="http://schemas.microsoft.com/office/drawing/2014/main" id="{4B5CCAE5-08D9-4F0E-8381-30C04E12AE2C}"/>
              </a:ext>
            </a:extLst>
          </p:cNvPr>
          <p:cNvGrpSpPr/>
          <p:nvPr/>
        </p:nvGrpSpPr>
        <p:grpSpPr>
          <a:xfrm>
            <a:off x="2285996" y="3178220"/>
            <a:ext cx="745067" cy="853630"/>
            <a:chOff x="2294961" y="3007885"/>
            <a:chExt cx="745067" cy="853630"/>
          </a:xfrm>
        </p:grpSpPr>
        <p:sp>
          <p:nvSpPr>
            <p:cNvPr id="43" name="Pil: højre 42">
              <a:extLst>
                <a:ext uri="{FF2B5EF4-FFF2-40B4-BE49-F238E27FC236}">
                  <a16:creationId xmlns:a16="http://schemas.microsoft.com/office/drawing/2014/main" id="{755B552B-1496-4661-A055-F0A42005CB92}"/>
                </a:ext>
              </a:extLst>
            </p:cNvPr>
            <p:cNvSpPr/>
            <p:nvPr/>
          </p:nvSpPr>
          <p:spPr>
            <a:xfrm rot="16200000">
              <a:off x="2226648" y="3255714"/>
              <a:ext cx="853630" cy="3579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6" name="Rektangel 45">
              <a:extLst>
                <a:ext uri="{FF2B5EF4-FFF2-40B4-BE49-F238E27FC236}">
                  <a16:creationId xmlns:a16="http://schemas.microsoft.com/office/drawing/2014/main" id="{4BFAD981-E6FA-4610-B52A-620EDE3517C8}"/>
                </a:ext>
              </a:extLst>
            </p:cNvPr>
            <p:cNvSpPr/>
            <p:nvPr/>
          </p:nvSpPr>
          <p:spPr>
            <a:xfrm flipH="1">
              <a:off x="2294961" y="3264380"/>
              <a:ext cx="745067" cy="369332"/>
            </a:xfrm>
            <a:prstGeom prst="rect">
              <a:avLst/>
            </a:prstGeom>
          </p:spPr>
          <p:txBody>
            <a:bodyPr wrap="square">
              <a:spAutoFit/>
            </a:bodyPr>
            <a:lstStyle/>
            <a:p>
              <a:pPr algn="ctr"/>
              <a:r>
                <a:rPr lang="da-DK" b="1" dirty="0">
                  <a:solidFill>
                    <a:schemeClr val="bg1"/>
                  </a:solidFill>
                </a:rPr>
                <a:t>2</a:t>
              </a:r>
            </a:p>
          </p:txBody>
        </p:sp>
      </p:grpSp>
      <p:grpSp>
        <p:nvGrpSpPr>
          <p:cNvPr id="12" name="Gruppe 11">
            <a:extLst>
              <a:ext uri="{FF2B5EF4-FFF2-40B4-BE49-F238E27FC236}">
                <a16:creationId xmlns:a16="http://schemas.microsoft.com/office/drawing/2014/main" id="{9D3CCA17-1086-44AF-8082-28904446E51F}"/>
              </a:ext>
            </a:extLst>
          </p:cNvPr>
          <p:cNvGrpSpPr/>
          <p:nvPr/>
        </p:nvGrpSpPr>
        <p:grpSpPr>
          <a:xfrm>
            <a:off x="3054840" y="4302516"/>
            <a:ext cx="853630" cy="369332"/>
            <a:chOff x="3063805" y="4132181"/>
            <a:chExt cx="853630" cy="369332"/>
          </a:xfrm>
        </p:grpSpPr>
        <p:sp>
          <p:nvSpPr>
            <p:cNvPr id="44" name="Pil: højre 43">
              <a:extLst>
                <a:ext uri="{FF2B5EF4-FFF2-40B4-BE49-F238E27FC236}">
                  <a16:creationId xmlns:a16="http://schemas.microsoft.com/office/drawing/2014/main" id="{F04D471A-9963-4547-AF9E-B326C3F4E01E}"/>
                </a:ext>
              </a:extLst>
            </p:cNvPr>
            <p:cNvSpPr/>
            <p:nvPr/>
          </p:nvSpPr>
          <p:spPr>
            <a:xfrm flipH="1">
              <a:off x="3063805" y="4142531"/>
              <a:ext cx="853630" cy="3579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Rektangel 46">
              <a:extLst>
                <a:ext uri="{FF2B5EF4-FFF2-40B4-BE49-F238E27FC236}">
                  <a16:creationId xmlns:a16="http://schemas.microsoft.com/office/drawing/2014/main" id="{053BC709-78E3-4CBF-BE06-EE79564C9403}"/>
                </a:ext>
              </a:extLst>
            </p:cNvPr>
            <p:cNvSpPr/>
            <p:nvPr/>
          </p:nvSpPr>
          <p:spPr>
            <a:xfrm>
              <a:off x="3371727" y="4132181"/>
              <a:ext cx="301686" cy="369332"/>
            </a:xfrm>
            <a:prstGeom prst="rect">
              <a:avLst/>
            </a:prstGeom>
          </p:spPr>
          <p:txBody>
            <a:bodyPr wrap="none">
              <a:spAutoFit/>
            </a:bodyPr>
            <a:lstStyle/>
            <a:p>
              <a:pPr algn="ctr"/>
              <a:r>
                <a:rPr lang="da-DK" b="1" dirty="0">
                  <a:solidFill>
                    <a:schemeClr val="bg1"/>
                  </a:solidFill>
                </a:rPr>
                <a:t>3</a:t>
              </a:r>
            </a:p>
          </p:txBody>
        </p:sp>
      </p:grpSp>
      <p:grpSp>
        <p:nvGrpSpPr>
          <p:cNvPr id="13" name="Gruppe 12">
            <a:extLst>
              <a:ext uri="{FF2B5EF4-FFF2-40B4-BE49-F238E27FC236}">
                <a16:creationId xmlns:a16="http://schemas.microsoft.com/office/drawing/2014/main" id="{D179A1B0-2C8D-49B0-BED0-5BDBA993F8D4}"/>
              </a:ext>
            </a:extLst>
          </p:cNvPr>
          <p:cNvGrpSpPr/>
          <p:nvPr/>
        </p:nvGrpSpPr>
        <p:grpSpPr>
          <a:xfrm>
            <a:off x="5919571" y="1814853"/>
            <a:ext cx="4925561" cy="3651514"/>
            <a:chOff x="5892674" y="1770028"/>
            <a:chExt cx="4925561" cy="3651514"/>
          </a:xfrm>
        </p:grpSpPr>
        <p:sp>
          <p:nvSpPr>
            <p:cNvPr id="7" name="Rektangel 6">
              <a:extLst>
                <a:ext uri="{FF2B5EF4-FFF2-40B4-BE49-F238E27FC236}">
                  <a16:creationId xmlns:a16="http://schemas.microsoft.com/office/drawing/2014/main" id="{EF067465-276A-4971-8219-3814489AE9DB}"/>
                </a:ext>
              </a:extLst>
            </p:cNvPr>
            <p:cNvSpPr/>
            <p:nvPr/>
          </p:nvSpPr>
          <p:spPr>
            <a:xfrm>
              <a:off x="5892674" y="1770028"/>
              <a:ext cx="4925561" cy="1200329"/>
            </a:xfrm>
            <a:prstGeom prst="rect">
              <a:avLst/>
            </a:prstGeom>
          </p:spPr>
          <p:txBody>
            <a:bodyPr wrap="square">
              <a:spAutoFit/>
            </a:bodyPr>
            <a:lstStyle/>
            <a:p>
              <a:r>
                <a:rPr lang="en-US" sz="1200" b="1" dirty="0">
                  <a:solidFill>
                    <a:srgbClr val="002060"/>
                  </a:solidFill>
                </a:rPr>
                <a:t>Change from passive to active:</a:t>
              </a:r>
            </a:p>
            <a:p>
              <a:r>
                <a:rPr lang="en-US" sz="1200" dirty="0">
                  <a:solidFill>
                    <a:srgbClr val="002060"/>
                  </a:solidFill>
                </a:rPr>
                <a:t>Improve the opportunity to contribute. Actively involve and motivate action. Push to activate action. Make the project more important to the stakeholder. Use influence and pressure. Improve project perception as appropriate and important. Ask for help and support. Give stakeholder responsibility for sub-tasks.</a:t>
              </a:r>
              <a:endParaRPr lang="da-DK" sz="1200" dirty="0">
                <a:solidFill>
                  <a:srgbClr val="002060"/>
                </a:solidFill>
              </a:endParaRPr>
            </a:p>
          </p:txBody>
        </p:sp>
        <p:sp>
          <p:nvSpPr>
            <p:cNvPr id="8" name="Rektangel 7">
              <a:extLst>
                <a:ext uri="{FF2B5EF4-FFF2-40B4-BE49-F238E27FC236}">
                  <a16:creationId xmlns:a16="http://schemas.microsoft.com/office/drawing/2014/main" id="{E7B1FB44-0850-4B20-8ACD-82D059FD4F3C}"/>
                </a:ext>
              </a:extLst>
            </p:cNvPr>
            <p:cNvSpPr/>
            <p:nvPr/>
          </p:nvSpPr>
          <p:spPr>
            <a:xfrm>
              <a:off x="5892674" y="2995621"/>
              <a:ext cx="4911338" cy="1384995"/>
            </a:xfrm>
            <a:prstGeom prst="rect">
              <a:avLst/>
            </a:prstGeom>
          </p:spPr>
          <p:txBody>
            <a:bodyPr wrap="square">
              <a:spAutoFit/>
            </a:bodyPr>
            <a:lstStyle/>
            <a:p>
              <a:r>
                <a:rPr lang="en-US" sz="1200" b="1" dirty="0">
                  <a:solidFill>
                    <a:srgbClr val="002060"/>
                  </a:solidFill>
                </a:rPr>
                <a:t>Change from negative to positive:</a:t>
              </a:r>
            </a:p>
            <a:p>
              <a:r>
                <a:rPr lang="en-US" sz="1200" dirty="0">
                  <a:solidFill>
                    <a:srgbClr val="002060"/>
                  </a:solidFill>
                </a:rPr>
                <a:t>Change the assessment of the consequences, benefits and costs, as well as personal relevance. Improve the perception of fairness. Customize the impact for the person, department and organization. Improve the possibility for reducing disadvantages. Create understanding concerning the need for change and the vision. Improve the security of the journey towards the new future.</a:t>
              </a:r>
              <a:endParaRPr lang="da-DK" sz="1200" dirty="0">
                <a:solidFill>
                  <a:srgbClr val="002060"/>
                </a:solidFill>
              </a:endParaRPr>
            </a:p>
          </p:txBody>
        </p:sp>
        <p:sp>
          <p:nvSpPr>
            <p:cNvPr id="9" name="Rektangel 8">
              <a:extLst>
                <a:ext uri="{FF2B5EF4-FFF2-40B4-BE49-F238E27FC236}">
                  <a16:creationId xmlns:a16="http://schemas.microsoft.com/office/drawing/2014/main" id="{AB7BCE47-A846-4C4A-8340-FD390CC04E2B}"/>
                </a:ext>
              </a:extLst>
            </p:cNvPr>
            <p:cNvSpPr/>
            <p:nvPr/>
          </p:nvSpPr>
          <p:spPr>
            <a:xfrm>
              <a:off x="5892674" y="4405879"/>
              <a:ext cx="4911338" cy="1015663"/>
            </a:xfrm>
            <a:prstGeom prst="rect">
              <a:avLst/>
            </a:prstGeom>
          </p:spPr>
          <p:txBody>
            <a:bodyPr wrap="square">
              <a:spAutoFit/>
            </a:bodyPr>
            <a:lstStyle/>
            <a:p>
              <a:r>
                <a:rPr lang="en-US" sz="1200" b="1" dirty="0">
                  <a:solidFill>
                    <a:srgbClr val="002060"/>
                  </a:solidFill>
                </a:rPr>
                <a:t>Change from active to passive:</a:t>
              </a:r>
            </a:p>
            <a:p>
              <a:r>
                <a:rPr lang="en-US" sz="1200" dirty="0">
                  <a:solidFill>
                    <a:srgbClr val="002060"/>
                  </a:solidFill>
                </a:rPr>
                <a:t>Reduce their power base and influence. Expand your own power base and influence. Find substitutes that can contribute. Eliminate them through alliances with others. Charge them with other tasks. Increase the load in their involvement. Make the project less important to them.</a:t>
              </a:r>
              <a:endParaRPr lang="da-DK" sz="1200" dirty="0">
                <a:solidFill>
                  <a:srgbClr val="002060"/>
                </a:solidFill>
              </a:endParaRPr>
            </a:p>
          </p:txBody>
        </p:sp>
      </p:grpSp>
      <p:grpSp>
        <p:nvGrpSpPr>
          <p:cNvPr id="51" name="Gruppe 50">
            <a:extLst>
              <a:ext uri="{FF2B5EF4-FFF2-40B4-BE49-F238E27FC236}">
                <a16:creationId xmlns:a16="http://schemas.microsoft.com/office/drawing/2014/main" id="{7BEA4A3D-5910-44A2-AEDA-B7C4AD34BDCD}"/>
              </a:ext>
            </a:extLst>
          </p:cNvPr>
          <p:cNvGrpSpPr/>
          <p:nvPr/>
        </p:nvGrpSpPr>
        <p:grpSpPr>
          <a:xfrm>
            <a:off x="6027775" y="1466107"/>
            <a:ext cx="853630" cy="369332"/>
            <a:chOff x="3103378" y="2285445"/>
            <a:chExt cx="853630" cy="369332"/>
          </a:xfrm>
        </p:grpSpPr>
        <p:sp>
          <p:nvSpPr>
            <p:cNvPr id="52" name="Pil: højre 51">
              <a:extLst>
                <a:ext uri="{FF2B5EF4-FFF2-40B4-BE49-F238E27FC236}">
                  <a16:creationId xmlns:a16="http://schemas.microsoft.com/office/drawing/2014/main" id="{0791BB06-0363-4944-B623-5734CAB2555B}"/>
                </a:ext>
              </a:extLst>
            </p:cNvPr>
            <p:cNvSpPr/>
            <p:nvPr/>
          </p:nvSpPr>
          <p:spPr>
            <a:xfrm>
              <a:off x="3103378" y="2286642"/>
              <a:ext cx="853630" cy="3579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3" name="Rektangel 52">
              <a:extLst>
                <a:ext uri="{FF2B5EF4-FFF2-40B4-BE49-F238E27FC236}">
                  <a16:creationId xmlns:a16="http://schemas.microsoft.com/office/drawing/2014/main" id="{4001C2C5-C3DD-4403-8A59-10ADFC12A4F7}"/>
                </a:ext>
              </a:extLst>
            </p:cNvPr>
            <p:cNvSpPr/>
            <p:nvPr/>
          </p:nvSpPr>
          <p:spPr>
            <a:xfrm>
              <a:off x="3371728" y="2285445"/>
              <a:ext cx="301685" cy="369332"/>
            </a:xfrm>
            <a:prstGeom prst="rect">
              <a:avLst/>
            </a:prstGeom>
          </p:spPr>
          <p:txBody>
            <a:bodyPr wrap="none">
              <a:spAutoFit/>
            </a:bodyPr>
            <a:lstStyle/>
            <a:p>
              <a:pPr algn="ctr"/>
              <a:r>
                <a:rPr lang="da-DK" b="1" dirty="0">
                  <a:solidFill>
                    <a:schemeClr val="bg1"/>
                  </a:solidFill>
                </a:rPr>
                <a:t>1</a:t>
              </a:r>
            </a:p>
          </p:txBody>
        </p:sp>
      </p:grpSp>
      <p:grpSp>
        <p:nvGrpSpPr>
          <p:cNvPr id="54" name="Gruppe 53">
            <a:extLst>
              <a:ext uri="{FF2B5EF4-FFF2-40B4-BE49-F238E27FC236}">
                <a16:creationId xmlns:a16="http://schemas.microsoft.com/office/drawing/2014/main" id="{5D032602-3867-4CE7-A6B5-326A7A5A0CDE}"/>
              </a:ext>
            </a:extLst>
          </p:cNvPr>
          <p:cNvGrpSpPr/>
          <p:nvPr/>
        </p:nvGrpSpPr>
        <p:grpSpPr>
          <a:xfrm>
            <a:off x="5367266" y="3187908"/>
            <a:ext cx="745067" cy="853630"/>
            <a:chOff x="2294961" y="3007885"/>
            <a:chExt cx="745067" cy="853630"/>
          </a:xfrm>
        </p:grpSpPr>
        <p:sp>
          <p:nvSpPr>
            <p:cNvPr id="55" name="Pil: højre 54">
              <a:extLst>
                <a:ext uri="{FF2B5EF4-FFF2-40B4-BE49-F238E27FC236}">
                  <a16:creationId xmlns:a16="http://schemas.microsoft.com/office/drawing/2014/main" id="{88384767-17B4-4C0F-9E11-13E245E241B0}"/>
                </a:ext>
              </a:extLst>
            </p:cNvPr>
            <p:cNvSpPr/>
            <p:nvPr/>
          </p:nvSpPr>
          <p:spPr>
            <a:xfrm rot="16200000">
              <a:off x="2226648" y="3255714"/>
              <a:ext cx="853630" cy="3579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6" name="Rektangel 55">
              <a:extLst>
                <a:ext uri="{FF2B5EF4-FFF2-40B4-BE49-F238E27FC236}">
                  <a16:creationId xmlns:a16="http://schemas.microsoft.com/office/drawing/2014/main" id="{87A5F110-8189-4CB3-BCF7-CFBB266E79D8}"/>
                </a:ext>
              </a:extLst>
            </p:cNvPr>
            <p:cNvSpPr/>
            <p:nvPr/>
          </p:nvSpPr>
          <p:spPr>
            <a:xfrm flipH="1">
              <a:off x="2294961" y="3264380"/>
              <a:ext cx="745067" cy="369332"/>
            </a:xfrm>
            <a:prstGeom prst="rect">
              <a:avLst/>
            </a:prstGeom>
          </p:spPr>
          <p:txBody>
            <a:bodyPr wrap="square">
              <a:spAutoFit/>
            </a:bodyPr>
            <a:lstStyle/>
            <a:p>
              <a:pPr algn="ctr"/>
              <a:r>
                <a:rPr lang="da-DK" b="1" dirty="0">
                  <a:solidFill>
                    <a:schemeClr val="bg1"/>
                  </a:solidFill>
                </a:rPr>
                <a:t>2</a:t>
              </a:r>
            </a:p>
          </p:txBody>
        </p:sp>
      </p:grpSp>
      <p:grpSp>
        <p:nvGrpSpPr>
          <p:cNvPr id="57" name="Gruppe 56">
            <a:extLst>
              <a:ext uri="{FF2B5EF4-FFF2-40B4-BE49-F238E27FC236}">
                <a16:creationId xmlns:a16="http://schemas.microsoft.com/office/drawing/2014/main" id="{C276A63B-96CE-4AB0-A977-DC043E9237FA}"/>
              </a:ext>
            </a:extLst>
          </p:cNvPr>
          <p:cNvGrpSpPr/>
          <p:nvPr/>
        </p:nvGrpSpPr>
        <p:grpSpPr>
          <a:xfrm>
            <a:off x="6018692" y="5462781"/>
            <a:ext cx="853630" cy="369332"/>
            <a:chOff x="3063805" y="4132181"/>
            <a:chExt cx="853630" cy="369332"/>
          </a:xfrm>
        </p:grpSpPr>
        <p:sp>
          <p:nvSpPr>
            <p:cNvPr id="58" name="Pil: højre 57">
              <a:extLst>
                <a:ext uri="{FF2B5EF4-FFF2-40B4-BE49-F238E27FC236}">
                  <a16:creationId xmlns:a16="http://schemas.microsoft.com/office/drawing/2014/main" id="{179D4412-9818-42D7-978F-443583C252FF}"/>
                </a:ext>
              </a:extLst>
            </p:cNvPr>
            <p:cNvSpPr/>
            <p:nvPr/>
          </p:nvSpPr>
          <p:spPr>
            <a:xfrm flipH="1">
              <a:off x="3063805" y="4142531"/>
              <a:ext cx="853630" cy="35797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Rektangel 58">
              <a:extLst>
                <a:ext uri="{FF2B5EF4-FFF2-40B4-BE49-F238E27FC236}">
                  <a16:creationId xmlns:a16="http://schemas.microsoft.com/office/drawing/2014/main" id="{51867F88-CCF2-4D88-BA2D-24894C2ECAC6}"/>
                </a:ext>
              </a:extLst>
            </p:cNvPr>
            <p:cNvSpPr/>
            <p:nvPr/>
          </p:nvSpPr>
          <p:spPr>
            <a:xfrm>
              <a:off x="3371727" y="4132181"/>
              <a:ext cx="301686" cy="369332"/>
            </a:xfrm>
            <a:prstGeom prst="rect">
              <a:avLst/>
            </a:prstGeom>
          </p:spPr>
          <p:txBody>
            <a:bodyPr wrap="none">
              <a:spAutoFit/>
            </a:bodyPr>
            <a:lstStyle/>
            <a:p>
              <a:pPr algn="ctr"/>
              <a:r>
                <a:rPr lang="da-DK" b="1" dirty="0">
                  <a:solidFill>
                    <a:schemeClr val="bg1"/>
                  </a:solidFill>
                </a:rPr>
                <a:t>3</a:t>
              </a:r>
            </a:p>
          </p:txBody>
        </p:sp>
      </p:grpSp>
    </p:spTree>
    <p:extLst>
      <p:ext uri="{BB962C8B-B14F-4D97-AF65-F5344CB8AC3E}">
        <p14:creationId xmlns:p14="http://schemas.microsoft.com/office/powerpoint/2010/main" val="227780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ktangel 70"/>
          <p:cNvSpPr/>
          <p:nvPr/>
        </p:nvSpPr>
        <p:spPr>
          <a:xfrm>
            <a:off x="1445723" y="663772"/>
            <a:ext cx="10060767" cy="461665"/>
          </a:xfrm>
          <a:prstGeom prst="rect">
            <a:avLst/>
          </a:prstGeom>
        </p:spPr>
        <p:txBody>
          <a:bodyPr wrap="none">
            <a:spAutoFit/>
          </a:bodyPr>
          <a:lstStyle/>
          <a:p>
            <a:r>
              <a:rPr lang="en-US" sz="2400" b="1" dirty="0">
                <a:solidFill>
                  <a:srgbClr val="002060"/>
                </a:solidFill>
                <a:latin typeface="Arial" panose="020B0604020202020204" pitchFamily="34" charset="0"/>
                <a:cs typeface="Arial" panose="020B0604020202020204" pitchFamily="34" charset="0"/>
              </a:rPr>
              <a:t>Create progress in the project and get all stakeholders on board</a:t>
            </a:r>
            <a:r>
              <a:rPr lang="da-DK" sz="2400" b="1" dirty="0">
                <a:solidFill>
                  <a:srgbClr val="002060"/>
                </a:solidFill>
                <a:latin typeface="Arial" panose="020B0604020202020204" pitchFamily="34" charset="0"/>
                <a:cs typeface="Arial" panose="020B0604020202020204" pitchFamily="34" charset="0"/>
              </a:rPr>
              <a:t>      </a:t>
            </a:r>
          </a:p>
        </p:txBody>
      </p:sp>
      <p:grpSp>
        <p:nvGrpSpPr>
          <p:cNvPr id="67" name="Gruppe 66">
            <a:extLst>
              <a:ext uri="{FF2B5EF4-FFF2-40B4-BE49-F238E27FC236}">
                <a16:creationId xmlns:a16="http://schemas.microsoft.com/office/drawing/2014/main" id="{C49B5027-F8A1-4A1A-955B-F8B8D3A5A2D8}"/>
              </a:ext>
            </a:extLst>
          </p:cNvPr>
          <p:cNvGrpSpPr/>
          <p:nvPr/>
        </p:nvGrpSpPr>
        <p:grpSpPr>
          <a:xfrm>
            <a:off x="1473200" y="5942666"/>
            <a:ext cx="9400334" cy="437808"/>
            <a:chOff x="1473200" y="5942666"/>
            <a:chExt cx="9400334" cy="437808"/>
          </a:xfrm>
        </p:grpSpPr>
        <p:sp>
          <p:nvSpPr>
            <p:cNvPr id="68" name="Rektangel 67">
              <a:extLst>
                <a:ext uri="{FF2B5EF4-FFF2-40B4-BE49-F238E27FC236}">
                  <a16:creationId xmlns:a16="http://schemas.microsoft.com/office/drawing/2014/main" id="{BD6E8C6D-9B7A-46F1-A684-9ADAEEAAEEFF}"/>
                </a:ext>
              </a:extLst>
            </p:cNvPr>
            <p:cNvSpPr/>
            <p:nvPr/>
          </p:nvSpPr>
          <p:spPr>
            <a:xfrm>
              <a:off x="1473200" y="6072697"/>
              <a:ext cx="2004075" cy="307777"/>
            </a:xfrm>
            <a:prstGeom prst="rect">
              <a:avLst/>
            </a:prstGeom>
            <a:ln>
              <a:noFill/>
            </a:ln>
          </p:spPr>
          <p:txBody>
            <a:bodyPr wrap="none">
              <a:spAutoFit/>
            </a:bodyPr>
            <a:lstStyle/>
            <a:p>
              <a:r>
                <a:rPr lang="en-US" sz="1400" dirty="0" err="1">
                  <a:latin typeface="Arial" panose="020B0604020202020204" pitchFamily="34" charset="0"/>
                  <a:cs typeface="Arial" panose="020B0604020202020204" pitchFamily="34" charset="0"/>
                </a:rPr>
                <a:t>airbornleadership</a:t>
              </a:r>
              <a:r>
                <a:rPr lang="da-DK" sz="1400" dirty="0">
                  <a:latin typeface="Arial" panose="020B0604020202020204" pitchFamily="34" charset="0"/>
                  <a:cs typeface="Arial" panose="020B0604020202020204" pitchFamily="34" charset="0"/>
                </a:rPr>
                <a:t>.com </a:t>
              </a:r>
            </a:p>
          </p:txBody>
        </p:sp>
        <p:cxnSp>
          <p:nvCxnSpPr>
            <p:cNvPr id="69" name="Lige forbindelse 68">
              <a:extLst>
                <a:ext uri="{FF2B5EF4-FFF2-40B4-BE49-F238E27FC236}">
                  <a16:creationId xmlns:a16="http://schemas.microsoft.com/office/drawing/2014/main" id="{F3D988DC-9938-45BF-8C2E-F974372D64E7}"/>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8" name="Billede 77">
              <a:extLst>
                <a:ext uri="{FF2B5EF4-FFF2-40B4-BE49-F238E27FC236}">
                  <a16:creationId xmlns:a16="http://schemas.microsoft.com/office/drawing/2014/main" id="{7F03DACA-C6D7-4E9B-B42D-7FFC46B27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grpSp>
        <p:nvGrpSpPr>
          <p:cNvPr id="4" name="Gruppe 3">
            <a:extLst>
              <a:ext uri="{FF2B5EF4-FFF2-40B4-BE49-F238E27FC236}">
                <a16:creationId xmlns:a16="http://schemas.microsoft.com/office/drawing/2014/main" id="{A00FB4EE-6048-4CE8-9C25-A0F532140BDF}"/>
              </a:ext>
            </a:extLst>
          </p:cNvPr>
          <p:cNvGrpSpPr/>
          <p:nvPr/>
        </p:nvGrpSpPr>
        <p:grpSpPr>
          <a:xfrm>
            <a:off x="1564604" y="1371518"/>
            <a:ext cx="8628892" cy="1588869"/>
            <a:chOff x="1546848" y="1335663"/>
            <a:chExt cx="8628892" cy="1588869"/>
          </a:xfrm>
        </p:grpSpPr>
        <p:sp>
          <p:nvSpPr>
            <p:cNvPr id="81" name="Rektangel 80">
              <a:extLst>
                <a:ext uri="{FF2B5EF4-FFF2-40B4-BE49-F238E27FC236}">
                  <a16:creationId xmlns:a16="http://schemas.microsoft.com/office/drawing/2014/main" id="{9ABEB280-B43A-4339-9A0B-D7D2E0A30556}"/>
                </a:ext>
              </a:extLst>
            </p:cNvPr>
            <p:cNvSpPr/>
            <p:nvPr/>
          </p:nvSpPr>
          <p:spPr>
            <a:xfrm>
              <a:off x="1546848" y="2582474"/>
              <a:ext cx="8628892" cy="34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Rektangel 81">
              <a:extLst>
                <a:ext uri="{FF2B5EF4-FFF2-40B4-BE49-F238E27FC236}">
                  <a16:creationId xmlns:a16="http://schemas.microsoft.com/office/drawing/2014/main" id="{240A4D3C-4E92-4A60-A2D7-F7D2446B6BBA}"/>
                </a:ext>
              </a:extLst>
            </p:cNvPr>
            <p:cNvSpPr/>
            <p:nvPr/>
          </p:nvSpPr>
          <p:spPr>
            <a:xfrm>
              <a:off x="1546848" y="1335663"/>
              <a:ext cx="8628892" cy="34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Rektangel 82">
              <a:extLst>
                <a:ext uri="{FF2B5EF4-FFF2-40B4-BE49-F238E27FC236}">
                  <a16:creationId xmlns:a16="http://schemas.microsoft.com/office/drawing/2014/main" id="{15E4F823-FD3A-456D-A487-02A0CDC03E46}"/>
                </a:ext>
              </a:extLst>
            </p:cNvPr>
            <p:cNvSpPr/>
            <p:nvPr/>
          </p:nvSpPr>
          <p:spPr>
            <a:xfrm>
              <a:off x="1546848" y="1751267"/>
              <a:ext cx="8628892" cy="34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Rektangel 83">
              <a:extLst>
                <a:ext uri="{FF2B5EF4-FFF2-40B4-BE49-F238E27FC236}">
                  <a16:creationId xmlns:a16="http://schemas.microsoft.com/office/drawing/2014/main" id="{98E38686-728D-48F8-8729-E73D80A72DCC}"/>
                </a:ext>
              </a:extLst>
            </p:cNvPr>
            <p:cNvSpPr/>
            <p:nvPr/>
          </p:nvSpPr>
          <p:spPr>
            <a:xfrm>
              <a:off x="1546848" y="2166871"/>
              <a:ext cx="8628892" cy="34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 name="Rektangel 4">
            <a:extLst>
              <a:ext uri="{FF2B5EF4-FFF2-40B4-BE49-F238E27FC236}">
                <a16:creationId xmlns:a16="http://schemas.microsoft.com/office/drawing/2014/main" id="{9DDE0FD8-BBF5-4CCA-9290-714990934225}"/>
              </a:ext>
            </a:extLst>
          </p:cNvPr>
          <p:cNvSpPr/>
          <p:nvPr/>
        </p:nvSpPr>
        <p:spPr>
          <a:xfrm>
            <a:off x="1573072" y="1388009"/>
            <a:ext cx="1438855" cy="307777"/>
          </a:xfrm>
          <a:prstGeom prst="rect">
            <a:avLst/>
          </a:prstGeom>
        </p:spPr>
        <p:txBody>
          <a:bodyPr wrap="none">
            <a:spAutoFit/>
          </a:bodyPr>
          <a:lstStyle/>
          <a:p>
            <a:r>
              <a:rPr lang="en-US" sz="1400" b="1">
                <a:solidFill>
                  <a:schemeClr val="bg1"/>
                </a:solidFill>
              </a:rPr>
              <a:t>Active resistance</a:t>
            </a:r>
          </a:p>
        </p:txBody>
      </p:sp>
      <p:sp>
        <p:nvSpPr>
          <p:cNvPr id="85" name="Rektangel 84">
            <a:extLst>
              <a:ext uri="{FF2B5EF4-FFF2-40B4-BE49-F238E27FC236}">
                <a16:creationId xmlns:a16="http://schemas.microsoft.com/office/drawing/2014/main" id="{4F0ECDEE-D13F-47CB-A832-B7181932590E}"/>
              </a:ext>
            </a:extLst>
          </p:cNvPr>
          <p:cNvSpPr/>
          <p:nvPr/>
        </p:nvSpPr>
        <p:spPr>
          <a:xfrm>
            <a:off x="1573072" y="1799973"/>
            <a:ext cx="1259897" cy="307777"/>
          </a:xfrm>
          <a:prstGeom prst="rect">
            <a:avLst/>
          </a:prstGeom>
        </p:spPr>
        <p:txBody>
          <a:bodyPr wrap="none">
            <a:spAutoFit/>
          </a:bodyPr>
          <a:lstStyle/>
          <a:p>
            <a:r>
              <a:rPr lang="en-US" sz="1400" b="1">
                <a:solidFill>
                  <a:schemeClr val="bg1"/>
                </a:solidFill>
              </a:rPr>
              <a:t>Not interested</a:t>
            </a:r>
          </a:p>
        </p:txBody>
      </p:sp>
      <p:sp>
        <p:nvSpPr>
          <p:cNvPr id="86" name="Rektangel 85">
            <a:extLst>
              <a:ext uri="{FF2B5EF4-FFF2-40B4-BE49-F238E27FC236}">
                <a16:creationId xmlns:a16="http://schemas.microsoft.com/office/drawing/2014/main" id="{F087FB2C-5D11-484E-BE62-6C0364C51AB6}"/>
              </a:ext>
            </a:extLst>
          </p:cNvPr>
          <p:cNvSpPr/>
          <p:nvPr/>
        </p:nvSpPr>
        <p:spPr>
          <a:xfrm>
            <a:off x="1573072" y="2211937"/>
            <a:ext cx="945708" cy="307777"/>
          </a:xfrm>
          <a:prstGeom prst="rect">
            <a:avLst/>
          </a:prstGeom>
        </p:spPr>
        <p:txBody>
          <a:bodyPr wrap="none">
            <a:spAutoFit/>
          </a:bodyPr>
          <a:lstStyle/>
          <a:p>
            <a:r>
              <a:rPr lang="en-US" sz="1400" b="1">
                <a:solidFill>
                  <a:schemeClr val="bg1"/>
                </a:solidFill>
              </a:rPr>
              <a:t>Interested</a:t>
            </a:r>
          </a:p>
        </p:txBody>
      </p:sp>
      <p:sp>
        <p:nvSpPr>
          <p:cNvPr id="87" name="Rektangel 86">
            <a:extLst>
              <a:ext uri="{FF2B5EF4-FFF2-40B4-BE49-F238E27FC236}">
                <a16:creationId xmlns:a16="http://schemas.microsoft.com/office/drawing/2014/main" id="{FA556BED-389F-4188-B24D-E724E7F4E78F}"/>
              </a:ext>
            </a:extLst>
          </p:cNvPr>
          <p:cNvSpPr/>
          <p:nvPr/>
        </p:nvSpPr>
        <p:spPr>
          <a:xfrm>
            <a:off x="1573072" y="2623900"/>
            <a:ext cx="1273041" cy="307777"/>
          </a:xfrm>
          <a:prstGeom prst="rect">
            <a:avLst/>
          </a:prstGeom>
        </p:spPr>
        <p:txBody>
          <a:bodyPr wrap="none">
            <a:spAutoFit/>
          </a:bodyPr>
          <a:lstStyle/>
          <a:p>
            <a:r>
              <a:rPr lang="en-US" sz="1400" b="1">
                <a:solidFill>
                  <a:schemeClr val="bg1"/>
                </a:solidFill>
              </a:rPr>
              <a:t>Active support</a:t>
            </a:r>
          </a:p>
        </p:txBody>
      </p:sp>
      <p:sp>
        <p:nvSpPr>
          <p:cNvPr id="8" name="Ellipse 7">
            <a:extLst>
              <a:ext uri="{FF2B5EF4-FFF2-40B4-BE49-F238E27FC236}">
                <a16:creationId xmlns:a16="http://schemas.microsoft.com/office/drawing/2014/main" id="{2F47EC2E-C6ED-49F7-AC74-DF06A334B6BB}"/>
              </a:ext>
            </a:extLst>
          </p:cNvPr>
          <p:cNvSpPr/>
          <p:nvPr/>
        </p:nvSpPr>
        <p:spPr>
          <a:xfrm>
            <a:off x="3437961" y="1470404"/>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Ellipse 90">
            <a:extLst>
              <a:ext uri="{FF2B5EF4-FFF2-40B4-BE49-F238E27FC236}">
                <a16:creationId xmlns:a16="http://schemas.microsoft.com/office/drawing/2014/main" id="{03E066CE-A96F-4447-A49D-4CEF0842981C}"/>
              </a:ext>
            </a:extLst>
          </p:cNvPr>
          <p:cNvSpPr/>
          <p:nvPr/>
        </p:nvSpPr>
        <p:spPr>
          <a:xfrm>
            <a:off x="5997267" y="2297741"/>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3" name="Ellipse 92">
            <a:extLst>
              <a:ext uri="{FF2B5EF4-FFF2-40B4-BE49-F238E27FC236}">
                <a16:creationId xmlns:a16="http://schemas.microsoft.com/office/drawing/2014/main" id="{B7D91DF5-9E03-49AC-8306-EB19F75CAA55}"/>
              </a:ext>
            </a:extLst>
          </p:cNvPr>
          <p:cNvSpPr/>
          <p:nvPr/>
        </p:nvSpPr>
        <p:spPr>
          <a:xfrm>
            <a:off x="5069360" y="2702894"/>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6" name="Ellipse 95">
            <a:extLst>
              <a:ext uri="{FF2B5EF4-FFF2-40B4-BE49-F238E27FC236}">
                <a16:creationId xmlns:a16="http://schemas.microsoft.com/office/drawing/2014/main" id="{3EBB38AE-B39B-4748-9C31-93E55F4AA89D}"/>
              </a:ext>
            </a:extLst>
          </p:cNvPr>
          <p:cNvSpPr/>
          <p:nvPr/>
        </p:nvSpPr>
        <p:spPr>
          <a:xfrm>
            <a:off x="5682220" y="1882479"/>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pilforbindelse 9">
            <a:extLst>
              <a:ext uri="{FF2B5EF4-FFF2-40B4-BE49-F238E27FC236}">
                <a16:creationId xmlns:a16="http://schemas.microsoft.com/office/drawing/2014/main" id="{1EDBE135-0572-448C-9DDB-E03D41EDE50E}"/>
              </a:ext>
            </a:extLst>
          </p:cNvPr>
          <p:cNvCxnSpPr>
            <a:cxnSpLocks/>
            <a:stCxn id="8" idx="5"/>
          </p:cNvCxnSpPr>
          <p:nvPr/>
        </p:nvCxnSpPr>
        <p:spPr>
          <a:xfrm>
            <a:off x="3587022" y="1606762"/>
            <a:ext cx="1945543" cy="10961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Lige pilforbindelse 96">
            <a:extLst>
              <a:ext uri="{FF2B5EF4-FFF2-40B4-BE49-F238E27FC236}">
                <a16:creationId xmlns:a16="http://schemas.microsoft.com/office/drawing/2014/main" id="{220D9D54-0CDF-4ABC-9D9F-81FEB79EC56E}"/>
              </a:ext>
            </a:extLst>
          </p:cNvPr>
          <p:cNvCxnSpPr>
            <a:cxnSpLocks/>
          </p:cNvCxnSpPr>
          <p:nvPr/>
        </p:nvCxnSpPr>
        <p:spPr>
          <a:xfrm>
            <a:off x="4116023" y="1552390"/>
            <a:ext cx="669793" cy="12574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Lige pilforbindelse 97">
            <a:extLst>
              <a:ext uri="{FF2B5EF4-FFF2-40B4-BE49-F238E27FC236}">
                <a16:creationId xmlns:a16="http://schemas.microsoft.com/office/drawing/2014/main" id="{3F5C3F93-046D-4ABC-930C-6762E561F22F}"/>
              </a:ext>
            </a:extLst>
          </p:cNvPr>
          <p:cNvCxnSpPr>
            <a:cxnSpLocks/>
          </p:cNvCxnSpPr>
          <p:nvPr/>
        </p:nvCxnSpPr>
        <p:spPr>
          <a:xfrm>
            <a:off x="3793235" y="1965929"/>
            <a:ext cx="1888391" cy="4349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Lige pilforbindelse 98">
            <a:extLst>
              <a:ext uri="{FF2B5EF4-FFF2-40B4-BE49-F238E27FC236}">
                <a16:creationId xmlns:a16="http://schemas.microsoft.com/office/drawing/2014/main" id="{19DABB16-76E8-48F4-989E-F9CD6C5F194F}"/>
              </a:ext>
            </a:extLst>
          </p:cNvPr>
          <p:cNvCxnSpPr>
            <a:cxnSpLocks/>
          </p:cNvCxnSpPr>
          <p:nvPr/>
        </p:nvCxnSpPr>
        <p:spPr>
          <a:xfrm>
            <a:off x="4518735" y="1954942"/>
            <a:ext cx="1389306" cy="464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Ellipse 87">
            <a:extLst>
              <a:ext uri="{FF2B5EF4-FFF2-40B4-BE49-F238E27FC236}">
                <a16:creationId xmlns:a16="http://schemas.microsoft.com/office/drawing/2014/main" id="{2772887C-8EA1-413F-908D-A951D7DC7860}"/>
              </a:ext>
            </a:extLst>
          </p:cNvPr>
          <p:cNvSpPr/>
          <p:nvPr/>
        </p:nvSpPr>
        <p:spPr>
          <a:xfrm>
            <a:off x="4017680" y="1470404"/>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9" name="Ellipse 88">
            <a:extLst>
              <a:ext uri="{FF2B5EF4-FFF2-40B4-BE49-F238E27FC236}">
                <a16:creationId xmlns:a16="http://schemas.microsoft.com/office/drawing/2014/main" id="{BB8F1EEA-F442-4F9E-B657-2B340C389AC8}"/>
              </a:ext>
            </a:extLst>
          </p:cNvPr>
          <p:cNvSpPr/>
          <p:nvPr/>
        </p:nvSpPr>
        <p:spPr>
          <a:xfrm>
            <a:off x="3729256" y="1882479"/>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Ellipse 89">
            <a:extLst>
              <a:ext uri="{FF2B5EF4-FFF2-40B4-BE49-F238E27FC236}">
                <a16:creationId xmlns:a16="http://schemas.microsoft.com/office/drawing/2014/main" id="{D5EFBB83-148E-4EC7-9692-6875DDB8BD53}"/>
              </a:ext>
            </a:extLst>
          </p:cNvPr>
          <p:cNvSpPr/>
          <p:nvPr/>
        </p:nvSpPr>
        <p:spPr>
          <a:xfrm>
            <a:off x="4422798" y="1882479"/>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CustomShape 8">
            <a:extLst>
              <a:ext uri="{FF2B5EF4-FFF2-40B4-BE49-F238E27FC236}">
                <a16:creationId xmlns:a16="http://schemas.microsoft.com/office/drawing/2014/main" id="{25FFFDBB-44E6-4331-9CCA-D16B3D62DDB6}"/>
              </a:ext>
            </a:extLst>
          </p:cNvPr>
          <p:cNvSpPr/>
          <p:nvPr/>
        </p:nvSpPr>
        <p:spPr>
          <a:xfrm>
            <a:off x="2831175" y="3129714"/>
            <a:ext cx="1613520" cy="348840"/>
          </a:xfrm>
          <a:prstGeom prst="homePlate">
            <a:avLst>
              <a:gd name="adj" fmla="val 26087"/>
            </a:avLst>
          </a:prstGeom>
          <a:solidFill>
            <a:schemeClr val="bg2">
              <a:lumMod val="50000"/>
            </a:schemeClr>
          </a:solidFill>
          <a:ln w="6480">
            <a:noFill/>
            <a:round/>
          </a:ln>
        </p:spPr>
      </p:sp>
      <p:sp>
        <p:nvSpPr>
          <p:cNvPr id="72" name="CustomShape 9">
            <a:extLst>
              <a:ext uri="{FF2B5EF4-FFF2-40B4-BE49-F238E27FC236}">
                <a16:creationId xmlns:a16="http://schemas.microsoft.com/office/drawing/2014/main" id="{76B5E9CA-6727-4392-A4AA-AEAE85907958}"/>
              </a:ext>
            </a:extLst>
          </p:cNvPr>
          <p:cNvSpPr/>
          <p:nvPr/>
        </p:nvSpPr>
        <p:spPr>
          <a:xfrm>
            <a:off x="2831175" y="4589514"/>
            <a:ext cx="1613520" cy="348840"/>
          </a:xfrm>
          <a:prstGeom prst="homePlate">
            <a:avLst>
              <a:gd name="adj" fmla="val 26087"/>
            </a:avLst>
          </a:prstGeom>
          <a:solidFill>
            <a:schemeClr val="bg2">
              <a:lumMod val="50000"/>
            </a:schemeClr>
          </a:solidFill>
          <a:ln w="6480">
            <a:noFill/>
            <a:round/>
          </a:ln>
        </p:spPr>
      </p:sp>
      <p:sp>
        <p:nvSpPr>
          <p:cNvPr id="73" name="CustomShape 10">
            <a:extLst>
              <a:ext uri="{FF2B5EF4-FFF2-40B4-BE49-F238E27FC236}">
                <a16:creationId xmlns:a16="http://schemas.microsoft.com/office/drawing/2014/main" id="{CDABAA99-CEE8-4EA0-98ED-E22EF5184E3E}"/>
              </a:ext>
            </a:extLst>
          </p:cNvPr>
          <p:cNvSpPr/>
          <p:nvPr/>
        </p:nvSpPr>
        <p:spPr>
          <a:xfrm>
            <a:off x="2831175" y="5083794"/>
            <a:ext cx="1613520" cy="348840"/>
          </a:xfrm>
          <a:prstGeom prst="homePlate">
            <a:avLst>
              <a:gd name="adj" fmla="val 26087"/>
            </a:avLst>
          </a:prstGeom>
          <a:solidFill>
            <a:schemeClr val="bg2">
              <a:lumMod val="50000"/>
            </a:schemeClr>
          </a:solidFill>
          <a:ln w="6480">
            <a:noFill/>
            <a:round/>
          </a:ln>
        </p:spPr>
      </p:sp>
      <p:sp>
        <p:nvSpPr>
          <p:cNvPr id="74" name="CustomShape 11">
            <a:extLst>
              <a:ext uri="{FF2B5EF4-FFF2-40B4-BE49-F238E27FC236}">
                <a16:creationId xmlns:a16="http://schemas.microsoft.com/office/drawing/2014/main" id="{8783C255-B638-4715-862A-2359EBCF17E2}"/>
              </a:ext>
            </a:extLst>
          </p:cNvPr>
          <p:cNvSpPr/>
          <p:nvPr/>
        </p:nvSpPr>
        <p:spPr>
          <a:xfrm>
            <a:off x="2831175" y="3623634"/>
            <a:ext cx="1613520" cy="348840"/>
          </a:xfrm>
          <a:prstGeom prst="homePlate">
            <a:avLst>
              <a:gd name="adj" fmla="val 26087"/>
            </a:avLst>
          </a:prstGeom>
          <a:solidFill>
            <a:schemeClr val="bg2">
              <a:lumMod val="50000"/>
            </a:schemeClr>
          </a:solidFill>
          <a:ln w="6480">
            <a:noFill/>
            <a:round/>
          </a:ln>
        </p:spPr>
      </p:sp>
      <p:sp>
        <p:nvSpPr>
          <p:cNvPr id="76" name="CustomShape 12">
            <a:extLst>
              <a:ext uri="{FF2B5EF4-FFF2-40B4-BE49-F238E27FC236}">
                <a16:creationId xmlns:a16="http://schemas.microsoft.com/office/drawing/2014/main" id="{9E85036C-7463-47FE-A921-F13F93C61F91}"/>
              </a:ext>
            </a:extLst>
          </p:cNvPr>
          <p:cNvSpPr/>
          <p:nvPr/>
        </p:nvSpPr>
        <p:spPr>
          <a:xfrm>
            <a:off x="2831175" y="4112838"/>
            <a:ext cx="1613520" cy="348840"/>
          </a:xfrm>
          <a:prstGeom prst="homePlate">
            <a:avLst>
              <a:gd name="adj" fmla="val 26087"/>
            </a:avLst>
          </a:prstGeom>
          <a:solidFill>
            <a:schemeClr val="bg2">
              <a:lumMod val="50000"/>
            </a:schemeClr>
          </a:solidFill>
          <a:ln w="6480">
            <a:noFill/>
            <a:round/>
          </a:ln>
        </p:spPr>
      </p:sp>
      <p:sp>
        <p:nvSpPr>
          <p:cNvPr id="77" name="CustomShape 13">
            <a:extLst>
              <a:ext uri="{FF2B5EF4-FFF2-40B4-BE49-F238E27FC236}">
                <a16:creationId xmlns:a16="http://schemas.microsoft.com/office/drawing/2014/main" id="{83B46831-674C-474D-AEEB-8C01CA422B0C}"/>
              </a:ext>
            </a:extLst>
          </p:cNvPr>
          <p:cNvSpPr/>
          <p:nvPr/>
        </p:nvSpPr>
        <p:spPr>
          <a:xfrm>
            <a:off x="1565055" y="3092634"/>
            <a:ext cx="1045800" cy="2338200"/>
          </a:xfrm>
          <a:prstGeom prst="rect">
            <a:avLst/>
          </a:prstGeom>
          <a:solidFill>
            <a:schemeClr val="accent1">
              <a:lumMod val="60000"/>
              <a:lumOff val="40000"/>
            </a:schemeClr>
          </a:solidFill>
          <a:ln w="9360">
            <a:noFill/>
          </a:ln>
        </p:spPr>
      </p:sp>
      <p:sp>
        <p:nvSpPr>
          <p:cNvPr id="79" name="CustomShape 17">
            <a:extLst>
              <a:ext uri="{FF2B5EF4-FFF2-40B4-BE49-F238E27FC236}">
                <a16:creationId xmlns:a16="http://schemas.microsoft.com/office/drawing/2014/main" id="{821144D0-B85C-4B19-8C7E-4AB21E6E3DCE}"/>
              </a:ext>
            </a:extLst>
          </p:cNvPr>
          <p:cNvSpPr/>
          <p:nvPr/>
        </p:nvSpPr>
        <p:spPr>
          <a:xfrm rot="16200000">
            <a:off x="1299015" y="4154994"/>
            <a:ext cx="871200" cy="211680"/>
          </a:xfrm>
          <a:prstGeom prst="rect">
            <a:avLst/>
          </a:prstGeom>
          <a:noFill/>
          <a:ln w="9360">
            <a:noFill/>
          </a:ln>
        </p:spPr>
        <p:txBody>
          <a:bodyPr wrap="none" lIns="90000" tIns="45000" rIns="90000" bIns="45000"/>
          <a:lstStyle/>
          <a:p>
            <a:pPr algn="ctr">
              <a:lnSpc>
                <a:spcPct val="100000"/>
              </a:lnSpc>
            </a:pPr>
            <a:r>
              <a:rPr lang="en-US" sz="1100" b="1">
                <a:latin typeface="Arial" panose="020B0604020202020204" pitchFamily="34" charset="0"/>
                <a:cs typeface="Arial" panose="020B0604020202020204" pitchFamily="34" charset="0"/>
              </a:rPr>
              <a:t>Project team</a:t>
            </a:r>
          </a:p>
        </p:txBody>
      </p:sp>
      <p:sp>
        <p:nvSpPr>
          <p:cNvPr id="80" name="CustomShape 21">
            <a:extLst>
              <a:ext uri="{FF2B5EF4-FFF2-40B4-BE49-F238E27FC236}">
                <a16:creationId xmlns:a16="http://schemas.microsoft.com/office/drawing/2014/main" id="{0FD0EC0C-1156-486F-A3FD-FBDCF04676B5}"/>
              </a:ext>
            </a:extLst>
          </p:cNvPr>
          <p:cNvSpPr/>
          <p:nvPr/>
        </p:nvSpPr>
        <p:spPr>
          <a:xfrm>
            <a:off x="3024495" y="3168270"/>
            <a:ext cx="82728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a:solidFill>
                  <a:schemeClr val="bg1"/>
                </a:solidFill>
                <a:latin typeface="Arial"/>
              </a:rPr>
              <a:t>Workstream</a:t>
            </a:r>
            <a:endParaRPr lang="en-US" sz="1100" b="1">
              <a:solidFill>
                <a:schemeClr val="bg1"/>
              </a:solidFill>
            </a:endParaRPr>
          </a:p>
        </p:txBody>
      </p:sp>
      <p:sp>
        <p:nvSpPr>
          <p:cNvPr id="101" name="CustomShape 22">
            <a:extLst>
              <a:ext uri="{FF2B5EF4-FFF2-40B4-BE49-F238E27FC236}">
                <a16:creationId xmlns:a16="http://schemas.microsoft.com/office/drawing/2014/main" id="{94C807C1-1592-45B2-9E64-3107FD3E92A0}"/>
              </a:ext>
            </a:extLst>
          </p:cNvPr>
          <p:cNvSpPr/>
          <p:nvPr/>
        </p:nvSpPr>
        <p:spPr>
          <a:xfrm>
            <a:off x="2512093" y="5149134"/>
            <a:ext cx="369000" cy="218160"/>
          </a:xfrm>
          <a:prstGeom prst="homePlate">
            <a:avLst>
              <a:gd name="adj" fmla="val 50000"/>
            </a:avLst>
          </a:prstGeom>
          <a:solidFill>
            <a:schemeClr val="accent1">
              <a:lumMod val="20000"/>
              <a:lumOff val="80000"/>
            </a:schemeClr>
          </a:solidFill>
          <a:ln w="9360">
            <a:noFill/>
          </a:ln>
        </p:spPr>
      </p:sp>
      <p:sp>
        <p:nvSpPr>
          <p:cNvPr id="102" name="CustomShape 24">
            <a:extLst>
              <a:ext uri="{FF2B5EF4-FFF2-40B4-BE49-F238E27FC236}">
                <a16:creationId xmlns:a16="http://schemas.microsoft.com/office/drawing/2014/main" id="{232D766A-0088-4916-887A-CD82DCA99B99}"/>
              </a:ext>
            </a:extLst>
          </p:cNvPr>
          <p:cNvSpPr/>
          <p:nvPr/>
        </p:nvSpPr>
        <p:spPr>
          <a:xfrm>
            <a:off x="2512093" y="3681594"/>
            <a:ext cx="369000" cy="218160"/>
          </a:xfrm>
          <a:prstGeom prst="homePlate">
            <a:avLst>
              <a:gd name="adj" fmla="val 50000"/>
            </a:avLst>
          </a:prstGeom>
          <a:solidFill>
            <a:schemeClr val="accent1">
              <a:lumMod val="20000"/>
              <a:lumOff val="80000"/>
            </a:schemeClr>
          </a:solidFill>
          <a:ln w="9360">
            <a:noFill/>
          </a:ln>
        </p:spPr>
      </p:sp>
      <p:sp>
        <p:nvSpPr>
          <p:cNvPr id="103" name="CustomShape 26">
            <a:extLst>
              <a:ext uri="{FF2B5EF4-FFF2-40B4-BE49-F238E27FC236}">
                <a16:creationId xmlns:a16="http://schemas.microsoft.com/office/drawing/2014/main" id="{567463BD-0527-4B74-B7A2-8CABEBF26866}"/>
              </a:ext>
            </a:extLst>
          </p:cNvPr>
          <p:cNvSpPr/>
          <p:nvPr/>
        </p:nvSpPr>
        <p:spPr>
          <a:xfrm>
            <a:off x="2512093" y="4653594"/>
            <a:ext cx="369000" cy="218160"/>
          </a:xfrm>
          <a:prstGeom prst="homePlate">
            <a:avLst>
              <a:gd name="adj" fmla="val 50000"/>
            </a:avLst>
          </a:prstGeom>
          <a:solidFill>
            <a:schemeClr val="accent1">
              <a:lumMod val="20000"/>
              <a:lumOff val="80000"/>
            </a:schemeClr>
          </a:solidFill>
          <a:ln w="9360">
            <a:noFill/>
          </a:ln>
        </p:spPr>
      </p:sp>
      <p:sp>
        <p:nvSpPr>
          <p:cNvPr id="104" name="CustomShape 28">
            <a:extLst>
              <a:ext uri="{FF2B5EF4-FFF2-40B4-BE49-F238E27FC236}">
                <a16:creationId xmlns:a16="http://schemas.microsoft.com/office/drawing/2014/main" id="{EC2EAF20-78A0-49C8-AFA8-4272FA99F7F4}"/>
              </a:ext>
            </a:extLst>
          </p:cNvPr>
          <p:cNvSpPr/>
          <p:nvPr/>
        </p:nvSpPr>
        <p:spPr>
          <a:xfrm>
            <a:off x="2512093" y="4178178"/>
            <a:ext cx="369000" cy="218160"/>
          </a:xfrm>
          <a:prstGeom prst="homePlate">
            <a:avLst>
              <a:gd name="adj" fmla="val 50000"/>
            </a:avLst>
          </a:prstGeom>
          <a:solidFill>
            <a:schemeClr val="accent1">
              <a:lumMod val="20000"/>
              <a:lumOff val="80000"/>
            </a:schemeClr>
          </a:solidFill>
          <a:ln w="9360">
            <a:noFill/>
          </a:ln>
        </p:spPr>
      </p:sp>
      <p:sp>
        <p:nvSpPr>
          <p:cNvPr id="105" name="CustomShape 30">
            <a:extLst>
              <a:ext uri="{FF2B5EF4-FFF2-40B4-BE49-F238E27FC236}">
                <a16:creationId xmlns:a16="http://schemas.microsoft.com/office/drawing/2014/main" id="{A4B6FBFF-9A82-470D-A546-6D3AA8DA4DB3}"/>
              </a:ext>
            </a:extLst>
          </p:cNvPr>
          <p:cNvSpPr/>
          <p:nvPr/>
        </p:nvSpPr>
        <p:spPr>
          <a:xfrm>
            <a:off x="2512093" y="3195594"/>
            <a:ext cx="369000" cy="218160"/>
          </a:xfrm>
          <a:prstGeom prst="homePlate">
            <a:avLst>
              <a:gd name="adj" fmla="val 50000"/>
            </a:avLst>
          </a:prstGeom>
          <a:solidFill>
            <a:schemeClr val="accent1">
              <a:lumMod val="20000"/>
              <a:lumOff val="80000"/>
            </a:schemeClr>
          </a:solidFill>
          <a:ln w="9360">
            <a:noFill/>
          </a:ln>
        </p:spPr>
      </p:sp>
      <p:sp>
        <p:nvSpPr>
          <p:cNvPr id="106" name="CustomShape 31">
            <a:extLst>
              <a:ext uri="{FF2B5EF4-FFF2-40B4-BE49-F238E27FC236}">
                <a16:creationId xmlns:a16="http://schemas.microsoft.com/office/drawing/2014/main" id="{0E5123FC-E4D2-4D58-9624-D8B487F17840}"/>
              </a:ext>
            </a:extLst>
          </p:cNvPr>
          <p:cNvSpPr/>
          <p:nvPr/>
        </p:nvSpPr>
        <p:spPr>
          <a:xfrm>
            <a:off x="1886775" y="3160794"/>
            <a:ext cx="641160" cy="212040"/>
          </a:xfrm>
          <a:prstGeom prst="rect">
            <a:avLst/>
          </a:prstGeom>
          <a:noFill/>
          <a:ln w="9360">
            <a:noFill/>
          </a:ln>
        </p:spPr>
        <p:txBody>
          <a:bodyPr wrap="none" lIns="90000" tIns="45000" rIns="90000" bIns="45000"/>
          <a:lstStyle/>
          <a:p>
            <a:pPr>
              <a:lnSpc>
                <a:spcPct val="100000"/>
              </a:lnSpc>
            </a:pPr>
            <a:r>
              <a:rPr lang="en-US" sz="1100" b="1">
                <a:latin typeface="Arial" panose="020B0604020202020204" pitchFamily="34" charset="0"/>
                <a:cs typeface="Arial" panose="020B0604020202020204" pitchFamily="34" charset="0"/>
              </a:rPr>
              <a:t>Responsible</a:t>
            </a:r>
          </a:p>
        </p:txBody>
      </p:sp>
      <p:sp>
        <p:nvSpPr>
          <p:cNvPr id="107" name="CustomShape 42">
            <a:extLst>
              <a:ext uri="{FF2B5EF4-FFF2-40B4-BE49-F238E27FC236}">
                <a16:creationId xmlns:a16="http://schemas.microsoft.com/office/drawing/2014/main" id="{EA0F2D87-C50B-4260-B85B-1DFB2CDD40F5}"/>
              </a:ext>
            </a:extLst>
          </p:cNvPr>
          <p:cNvSpPr/>
          <p:nvPr/>
        </p:nvSpPr>
        <p:spPr>
          <a:xfrm>
            <a:off x="4515615" y="3135474"/>
            <a:ext cx="921600" cy="2310840"/>
          </a:xfrm>
          <a:prstGeom prst="homePlate">
            <a:avLst>
              <a:gd name="adj" fmla="val 26220"/>
            </a:avLst>
          </a:prstGeom>
          <a:solidFill>
            <a:schemeClr val="bg2">
              <a:lumMod val="50000"/>
            </a:schemeClr>
          </a:solidFill>
          <a:ln w="9360">
            <a:noFill/>
          </a:ln>
        </p:spPr>
      </p:sp>
      <p:sp>
        <p:nvSpPr>
          <p:cNvPr id="108" name="CustomShape 43">
            <a:extLst>
              <a:ext uri="{FF2B5EF4-FFF2-40B4-BE49-F238E27FC236}">
                <a16:creationId xmlns:a16="http://schemas.microsoft.com/office/drawing/2014/main" id="{5CF49E64-4761-44F6-950C-A7F8AA7112AA}"/>
              </a:ext>
            </a:extLst>
          </p:cNvPr>
          <p:cNvSpPr/>
          <p:nvPr/>
        </p:nvSpPr>
        <p:spPr>
          <a:xfrm>
            <a:off x="5459535" y="3135474"/>
            <a:ext cx="921600" cy="2310840"/>
          </a:xfrm>
          <a:prstGeom prst="homePlate">
            <a:avLst>
              <a:gd name="adj" fmla="val 26220"/>
            </a:avLst>
          </a:prstGeom>
          <a:solidFill>
            <a:schemeClr val="accent1">
              <a:lumMod val="20000"/>
              <a:lumOff val="80000"/>
            </a:schemeClr>
          </a:solidFill>
          <a:ln w="9360">
            <a:noFill/>
          </a:ln>
        </p:spPr>
      </p:sp>
      <p:sp>
        <p:nvSpPr>
          <p:cNvPr id="109" name="CustomShape 44">
            <a:extLst>
              <a:ext uri="{FF2B5EF4-FFF2-40B4-BE49-F238E27FC236}">
                <a16:creationId xmlns:a16="http://schemas.microsoft.com/office/drawing/2014/main" id="{4B4190C4-AAB7-47CB-9BED-654422373169}"/>
              </a:ext>
            </a:extLst>
          </p:cNvPr>
          <p:cNvSpPr/>
          <p:nvPr/>
        </p:nvSpPr>
        <p:spPr>
          <a:xfrm>
            <a:off x="6403815" y="3135474"/>
            <a:ext cx="921600" cy="2310840"/>
          </a:xfrm>
          <a:prstGeom prst="homePlate">
            <a:avLst>
              <a:gd name="adj" fmla="val 26220"/>
            </a:avLst>
          </a:prstGeom>
          <a:solidFill>
            <a:schemeClr val="accent1">
              <a:lumMod val="20000"/>
              <a:lumOff val="80000"/>
            </a:schemeClr>
          </a:solidFill>
          <a:ln w="9360">
            <a:noFill/>
          </a:ln>
        </p:spPr>
      </p:sp>
      <p:sp>
        <p:nvSpPr>
          <p:cNvPr id="110" name="CustomShape 45">
            <a:extLst>
              <a:ext uri="{FF2B5EF4-FFF2-40B4-BE49-F238E27FC236}">
                <a16:creationId xmlns:a16="http://schemas.microsoft.com/office/drawing/2014/main" id="{076908A4-9343-4C58-B0B9-0FF427B22623}"/>
              </a:ext>
            </a:extLst>
          </p:cNvPr>
          <p:cNvSpPr/>
          <p:nvPr/>
        </p:nvSpPr>
        <p:spPr>
          <a:xfrm>
            <a:off x="9236295" y="3135474"/>
            <a:ext cx="921600" cy="2310840"/>
          </a:xfrm>
          <a:prstGeom prst="homePlate">
            <a:avLst>
              <a:gd name="adj" fmla="val 26220"/>
            </a:avLst>
          </a:prstGeom>
          <a:solidFill>
            <a:schemeClr val="accent1">
              <a:lumMod val="20000"/>
              <a:lumOff val="80000"/>
            </a:schemeClr>
          </a:solidFill>
          <a:ln w="9360">
            <a:noFill/>
            <a:round/>
          </a:ln>
        </p:spPr>
      </p:sp>
      <p:sp>
        <p:nvSpPr>
          <p:cNvPr id="111" name="CustomShape 46">
            <a:extLst>
              <a:ext uri="{FF2B5EF4-FFF2-40B4-BE49-F238E27FC236}">
                <a16:creationId xmlns:a16="http://schemas.microsoft.com/office/drawing/2014/main" id="{DB8783A6-2C49-4CE3-B60B-9B423A60D5A9}"/>
              </a:ext>
            </a:extLst>
          </p:cNvPr>
          <p:cNvSpPr/>
          <p:nvPr/>
        </p:nvSpPr>
        <p:spPr>
          <a:xfrm>
            <a:off x="8292015" y="3135474"/>
            <a:ext cx="921600" cy="2310840"/>
          </a:xfrm>
          <a:prstGeom prst="homePlate">
            <a:avLst>
              <a:gd name="adj" fmla="val 26220"/>
            </a:avLst>
          </a:prstGeom>
          <a:solidFill>
            <a:schemeClr val="accent1">
              <a:lumMod val="20000"/>
              <a:lumOff val="80000"/>
            </a:schemeClr>
          </a:solidFill>
          <a:ln w="9360">
            <a:noFill/>
            <a:round/>
          </a:ln>
        </p:spPr>
      </p:sp>
      <p:sp>
        <p:nvSpPr>
          <p:cNvPr id="112" name="CustomShape 47">
            <a:extLst>
              <a:ext uri="{FF2B5EF4-FFF2-40B4-BE49-F238E27FC236}">
                <a16:creationId xmlns:a16="http://schemas.microsoft.com/office/drawing/2014/main" id="{A87B54A0-346B-4053-8BAC-1FC71DFF9EC7}"/>
              </a:ext>
            </a:extLst>
          </p:cNvPr>
          <p:cNvSpPr/>
          <p:nvPr/>
        </p:nvSpPr>
        <p:spPr>
          <a:xfrm>
            <a:off x="7348095" y="3135474"/>
            <a:ext cx="921600" cy="2310840"/>
          </a:xfrm>
          <a:prstGeom prst="homePlate">
            <a:avLst>
              <a:gd name="adj" fmla="val 26220"/>
            </a:avLst>
          </a:prstGeom>
          <a:solidFill>
            <a:schemeClr val="accent1">
              <a:lumMod val="20000"/>
              <a:lumOff val="80000"/>
            </a:schemeClr>
          </a:solidFill>
          <a:ln w="9360">
            <a:noFill/>
            <a:round/>
          </a:ln>
        </p:spPr>
      </p:sp>
      <p:sp>
        <p:nvSpPr>
          <p:cNvPr id="113" name="CustomShape 31">
            <a:extLst>
              <a:ext uri="{FF2B5EF4-FFF2-40B4-BE49-F238E27FC236}">
                <a16:creationId xmlns:a16="http://schemas.microsoft.com/office/drawing/2014/main" id="{D779D41E-1926-4F75-9776-41E00FAA5F90}"/>
              </a:ext>
            </a:extLst>
          </p:cNvPr>
          <p:cNvSpPr/>
          <p:nvPr/>
        </p:nvSpPr>
        <p:spPr>
          <a:xfrm>
            <a:off x="1886775" y="364985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114" name="CustomShape 31">
            <a:extLst>
              <a:ext uri="{FF2B5EF4-FFF2-40B4-BE49-F238E27FC236}">
                <a16:creationId xmlns:a16="http://schemas.microsoft.com/office/drawing/2014/main" id="{DDC3DA95-9A6D-463C-8D19-3943618D7431}"/>
              </a:ext>
            </a:extLst>
          </p:cNvPr>
          <p:cNvSpPr/>
          <p:nvPr/>
        </p:nvSpPr>
        <p:spPr>
          <a:xfrm>
            <a:off x="1886775" y="4147802"/>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115" name="CustomShape 31">
            <a:extLst>
              <a:ext uri="{FF2B5EF4-FFF2-40B4-BE49-F238E27FC236}">
                <a16:creationId xmlns:a16="http://schemas.microsoft.com/office/drawing/2014/main" id="{D1B73C20-95AE-4EC5-8846-0FD46EFCB05A}"/>
              </a:ext>
            </a:extLst>
          </p:cNvPr>
          <p:cNvSpPr/>
          <p:nvPr/>
        </p:nvSpPr>
        <p:spPr>
          <a:xfrm>
            <a:off x="1886775" y="462798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116" name="CustomShape 31">
            <a:extLst>
              <a:ext uri="{FF2B5EF4-FFF2-40B4-BE49-F238E27FC236}">
                <a16:creationId xmlns:a16="http://schemas.microsoft.com/office/drawing/2014/main" id="{9C12E0E6-770A-4C46-8B76-52F851DD815B}"/>
              </a:ext>
            </a:extLst>
          </p:cNvPr>
          <p:cNvSpPr/>
          <p:nvPr/>
        </p:nvSpPr>
        <p:spPr>
          <a:xfrm>
            <a:off x="1886775" y="5125930"/>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117" name="CustomShape 5">
            <a:extLst>
              <a:ext uri="{FF2B5EF4-FFF2-40B4-BE49-F238E27FC236}">
                <a16:creationId xmlns:a16="http://schemas.microsoft.com/office/drawing/2014/main" id="{B0677A57-BFDB-4F7A-A622-3D0BD0E0A56A}"/>
              </a:ext>
            </a:extLst>
          </p:cNvPr>
          <p:cNvSpPr/>
          <p:nvPr/>
        </p:nvSpPr>
        <p:spPr>
          <a:xfrm>
            <a:off x="7289586" y="4075988"/>
            <a:ext cx="104220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Immediate </a:t>
            </a:r>
          </a:p>
          <a:p>
            <a:pPr algn="ctr">
              <a:lnSpc>
                <a:spcPct val="100000"/>
              </a:lnSpc>
            </a:pPr>
            <a:r>
              <a:rPr lang="en-US" sz="1100" b="1" dirty="0">
                <a:latin typeface="Arial" panose="020B0604020202020204" pitchFamily="34" charset="0"/>
                <a:cs typeface="Arial" panose="020B0604020202020204" pitchFamily="34" charset="0"/>
              </a:rPr>
              <a:t>impact</a:t>
            </a:r>
          </a:p>
        </p:txBody>
      </p:sp>
      <p:sp>
        <p:nvSpPr>
          <p:cNvPr id="118" name="CustomShape 6">
            <a:extLst>
              <a:ext uri="{FF2B5EF4-FFF2-40B4-BE49-F238E27FC236}">
                <a16:creationId xmlns:a16="http://schemas.microsoft.com/office/drawing/2014/main" id="{7C94C8C0-A408-4926-A6C3-8EB374D0308E}"/>
              </a:ext>
            </a:extLst>
          </p:cNvPr>
          <p:cNvSpPr/>
          <p:nvPr/>
        </p:nvSpPr>
        <p:spPr>
          <a:xfrm>
            <a:off x="4598564" y="4147012"/>
            <a:ext cx="72360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dirty="0">
                <a:solidFill>
                  <a:schemeClr val="bg1"/>
                </a:solidFill>
                <a:latin typeface="Arial" panose="020B0604020202020204" pitchFamily="34" charset="0"/>
                <a:cs typeface="Arial" panose="020B0604020202020204" pitchFamily="34" charset="0"/>
              </a:rPr>
              <a:t>Deliverables</a:t>
            </a:r>
          </a:p>
        </p:txBody>
      </p:sp>
      <p:sp>
        <p:nvSpPr>
          <p:cNvPr id="119" name="CustomShape 7">
            <a:extLst>
              <a:ext uri="{FF2B5EF4-FFF2-40B4-BE49-F238E27FC236}">
                <a16:creationId xmlns:a16="http://schemas.microsoft.com/office/drawing/2014/main" id="{FDEFDF27-0ACF-4F44-B1F6-F3B73BE3E071}"/>
              </a:ext>
            </a:extLst>
          </p:cNvPr>
          <p:cNvSpPr/>
          <p:nvPr/>
        </p:nvSpPr>
        <p:spPr>
          <a:xfrm>
            <a:off x="6504255" y="4075988"/>
            <a:ext cx="6811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behavior</a:t>
            </a:r>
          </a:p>
        </p:txBody>
      </p:sp>
      <p:sp>
        <p:nvSpPr>
          <p:cNvPr id="120" name="CustomShape 34">
            <a:extLst>
              <a:ext uri="{FF2B5EF4-FFF2-40B4-BE49-F238E27FC236}">
                <a16:creationId xmlns:a16="http://schemas.microsoft.com/office/drawing/2014/main" id="{62CDCBCE-8826-4823-8298-0AB9D4E7B2A2}"/>
              </a:ext>
            </a:extLst>
          </p:cNvPr>
          <p:cNvSpPr/>
          <p:nvPr/>
        </p:nvSpPr>
        <p:spPr>
          <a:xfrm>
            <a:off x="8225564" y="4086172"/>
            <a:ext cx="1027080" cy="33372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Medium </a:t>
            </a:r>
          </a:p>
          <a:p>
            <a:pPr algn="ctr">
              <a:lnSpc>
                <a:spcPct val="100000"/>
              </a:lnSpc>
            </a:pPr>
            <a:r>
              <a:rPr lang="en-US" sz="1100" b="1" dirty="0">
                <a:latin typeface="Arial" panose="020B0604020202020204" pitchFamily="34" charset="0"/>
                <a:cs typeface="Arial" panose="020B0604020202020204" pitchFamily="34" charset="0"/>
              </a:rPr>
              <a:t>term impact</a:t>
            </a:r>
          </a:p>
        </p:txBody>
      </p:sp>
      <p:sp>
        <p:nvSpPr>
          <p:cNvPr id="121" name="CustomShape 35">
            <a:extLst>
              <a:ext uri="{FF2B5EF4-FFF2-40B4-BE49-F238E27FC236}">
                <a16:creationId xmlns:a16="http://schemas.microsoft.com/office/drawing/2014/main" id="{DEA30531-594C-4C32-AB5F-D21AA7D5ED31}"/>
              </a:ext>
            </a:extLst>
          </p:cNvPr>
          <p:cNvSpPr/>
          <p:nvPr/>
        </p:nvSpPr>
        <p:spPr>
          <a:xfrm>
            <a:off x="9179064" y="4103928"/>
            <a:ext cx="1028520" cy="333720"/>
          </a:xfrm>
          <a:prstGeom prst="rect">
            <a:avLst/>
          </a:prstGeom>
          <a:noFill/>
          <a:ln w="9360">
            <a:noFill/>
          </a:ln>
        </p:spPr>
        <p:txBody>
          <a:bodyPr wrap="none" lIns="90000" tIns="45000" rIns="90000" bIns="45000"/>
          <a:lstStyle/>
          <a:p>
            <a:pPr algn="ctr" fontAlgn="t"/>
            <a:r>
              <a:rPr lang="en-US" sz="1100" b="1" dirty="0">
                <a:latin typeface="Arial" panose="020B0604020202020204" pitchFamily="34" charset="0"/>
                <a:cs typeface="Arial" panose="020B0604020202020204" pitchFamily="34" charset="0"/>
              </a:rPr>
              <a:t>Long-term</a:t>
            </a:r>
          </a:p>
          <a:p>
            <a:pPr algn="ctr" fontAlgn="t"/>
            <a:r>
              <a:rPr lang="en-US" sz="1100" b="1" dirty="0">
                <a:latin typeface="Arial" panose="020B0604020202020204" pitchFamily="34" charset="0"/>
                <a:cs typeface="Arial" panose="020B0604020202020204" pitchFamily="34" charset="0"/>
              </a:rPr>
              <a:t>impact</a:t>
            </a:r>
          </a:p>
          <a:p>
            <a:pPr algn="ctr">
              <a:lnSpc>
                <a:spcPct val="100000"/>
              </a:lnSpc>
            </a:pPr>
            <a:endParaRPr lang="en-US" sz="1100" b="1" dirty="0">
              <a:latin typeface="Arial" panose="020B0604020202020204" pitchFamily="34" charset="0"/>
              <a:cs typeface="Arial" panose="020B0604020202020204" pitchFamily="34" charset="0"/>
            </a:endParaRPr>
          </a:p>
        </p:txBody>
      </p:sp>
      <p:sp>
        <p:nvSpPr>
          <p:cNvPr id="122" name="CustomShape 36">
            <a:extLst>
              <a:ext uri="{FF2B5EF4-FFF2-40B4-BE49-F238E27FC236}">
                <a16:creationId xmlns:a16="http://schemas.microsoft.com/office/drawing/2014/main" id="{CB1C92F2-0040-40D2-B6D2-4ABE7C2E0D1B}"/>
              </a:ext>
            </a:extLst>
          </p:cNvPr>
          <p:cNvSpPr/>
          <p:nvPr/>
        </p:nvSpPr>
        <p:spPr>
          <a:xfrm>
            <a:off x="5455044" y="4075988"/>
            <a:ext cx="9295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competencies</a:t>
            </a:r>
          </a:p>
        </p:txBody>
      </p:sp>
      <p:sp>
        <p:nvSpPr>
          <p:cNvPr id="123" name="CustomShape 21">
            <a:extLst>
              <a:ext uri="{FF2B5EF4-FFF2-40B4-BE49-F238E27FC236}">
                <a16:creationId xmlns:a16="http://schemas.microsoft.com/office/drawing/2014/main" id="{1F54EC06-E0E1-4A1D-8F6A-1FFE831E4A32}"/>
              </a:ext>
            </a:extLst>
          </p:cNvPr>
          <p:cNvSpPr/>
          <p:nvPr/>
        </p:nvSpPr>
        <p:spPr>
          <a:xfrm>
            <a:off x="3024495" y="366068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4" name="CustomShape 21">
            <a:extLst>
              <a:ext uri="{FF2B5EF4-FFF2-40B4-BE49-F238E27FC236}">
                <a16:creationId xmlns:a16="http://schemas.microsoft.com/office/drawing/2014/main" id="{6D7325E1-A886-4915-9434-B69CF93E4245}"/>
              </a:ext>
            </a:extLst>
          </p:cNvPr>
          <p:cNvSpPr/>
          <p:nvPr/>
        </p:nvSpPr>
        <p:spPr>
          <a:xfrm>
            <a:off x="3024495" y="4153100"/>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5" name="CustomShape 21">
            <a:extLst>
              <a:ext uri="{FF2B5EF4-FFF2-40B4-BE49-F238E27FC236}">
                <a16:creationId xmlns:a16="http://schemas.microsoft.com/office/drawing/2014/main" id="{E8544EBA-085A-486D-AE84-43BAAC456FB7}"/>
              </a:ext>
            </a:extLst>
          </p:cNvPr>
          <p:cNvSpPr/>
          <p:nvPr/>
        </p:nvSpPr>
        <p:spPr>
          <a:xfrm>
            <a:off x="3024495" y="464551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6" name="CustomShape 21">
            <a:extLst>
              <a:ext uri="{FF2B5EF4-FFF2-40B4-BE49-F238E27FC236}">
                <a16:creationId xmlns:a16="http://schemas.microsoft.com/office/drawing/2014/main" id="{BB949892-3CD9-428E-8AA6-C94670D88D85}"/>
              </a:ext>
            </a:extLst>
          </p:cNvPr>
          <p:cNvSpPr/>
          <p:nvPr/>
        </p:nvSpPr>
        <p:spPr>
          <a:xfrm>
            <a:off x="3024495" y="5137929"/>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127" name="Pil: pentagon 126">
            <a:extLst>
              <a:ext uri="{FF2B5EF4-FFF2-40B4-BE49-F238E27FC236}">
                <a16:creationId xmlns:a16="http://schemas.microsoft.com/office/drawing/2014/main" id="{FC445E55-AC67-4F7F-B377-E518D6EB2BB0}"/>
              </a:ext>
            </a:extLst>
          </p:cNvPr>
          <p:cNvSpPr/>
          <p:nvPr/>
        </p:nvSpPr>
        <p:spPr>
          <a:xfrm>
            <a:off x="1572769" y="5539579"/>
            <a:ext cx="379247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Establishing the project and </a:t>
            </a:r>
          </a:p>
          <a:p>
            <a:pPr algn="ctr"/>
            <a:r>
              <a:rPr lang="en-US" sz="1200" b="1" dirty="0">
                <a:latin typeface="Arial" panose="020B0604020202020204" pitchFamily="34" charset="0"/>
                <a:cs typeface="Arial" panose="020B0604020202020204" pitchFamily="34" charset="0"/>
              </a:rPr>
              <a:t>creating the deliverables</a:t>
            </a:r>
            <a:endParaRPr lang="da-DK" sz="1200" b="1" dirty="0">
              <a:latin typeface="Arial" panose="020B0604020202020204" pitchFamily="34" charset="0"/>
              <a:cs typeface="Arial" panose="020B0604020202020204" pitchFamily="34" charset="0"/>
            </a:endParaRPr>
          </a:p>
        </p:txBody>
      </p:sp>
      <p:sp>
        <p:nvSpPr>
          <p:cNvPr id="128" name="Pil: pentagon 127">
            <a:extLst>
              <a:ext uri="{FF2B5EF4-FFF2-40B4-BE49-F238E27FC236}">
                <a16:creationId xmlns:a16="http://schemas.microsoft.com/office/drawing/2014/main" id="{94CB595B-EBAD-4F1B-AAE2-65924208C0A9}"/>
              </a:ext>
            </a:extLst>
          </p:cNvPr>
          <p:cNvSpPr/>
          <p:nvPr/>
        </p:nvSpPr>
        <p:spPr>
          <a:xfrm>
            <a:off x="5450218" y="5539579"/>
            <a:ext cx="183936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Ensure behavioral impact</a:t>
            </a:r>
          </a:p>
        </p:txBody>
      </p:sp>
      <p:sp>
        <p:nvSpPr>
          <p:cNvPr id="129" name="Pil: pentagon 128">
            <a:extLst>
              <a:ext uri="{FF2B5EF4-FFF2-40B4-BE49-F238E27FC236}">
                <a16:creationId xmlns:a16="http://schemas.microsoft.com/office/drawing/2014/main" id="{18725C30-3C56-4874-BD70-1EA12D04ADB6}"/>
              </a:ext>
            </a:extLst>
          </p:cNvPr>
          <p:cNvSpPr/>
          <p:nvPr/>
        </p:nvSpPr>
        <p:spPr>
          <a:xfrm>
            <a:off x="7365591" y="5539579"/>
            <a:ext cx="2791943"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Ensure business impact</a:t>
            </a:r>
          </a:p>
        </p:txBody>
      </p:sp>
      <p:cxnSp>
        <p:nvCxnSpPr>
          <p:cNvPr id="7" name="Lige forbindelse 6">
            <a:extLst>
              <a:ext uri="{FF2B5EF4-FFF2-40B4-BE49-F238E27FC236}">
                <a16:creationId xmlns:a16="http://schemas.microsoft.com/office/drawing/2014/main" id="{C591CE18-BDB8-45A8-AFF9-3D144C29EA39}"/>
              </a:ext>
            </a:extLst>
          </p:cNvPr>
          <p:cNvCxnSpPr/>
          <p:nvPr/>
        </p:nvCxnSpPr>
        <p:spPr>
          <a:xfrm>
            <a:off x="6404054" y="1388009"/>
            <a:ext cx="0" cy="46219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0" name="CustomShape 7">
            <a:extLst>
              <a:ext uri="{FF2B5EF4-FFF2-40B4-BE49-F238E27FC236}">
                <a16:creationId xmlns:a16="http://schemas.microsoft.com/office/drawing/2014/main" id="{96D03A19-5D35-4D40-AD43-628EF1549605}"/>
              </a:ext>
            </a:extLst>
          </p:cNvPr>
          <p:cNvSpPr/>
          <p:nvPr/>
        </p:nvSpPr>
        <p:spPr>
          <a:xfrm>
            <a:off x="6399382" y="3115655"/>
            <a:ext cx="681120" cy="212040"/>
          </a:xfrm>
          <a:prstGeom prst="rect">
            <a:avLst/>
          </a:prstGeom>
          <a:noFill/>
          <a:ln w="9360">
            <a:noFill/>
          </a:ln>
        </p:spPr>
        <p:txBody>
          <a:bodyPr wrap="none" lIns="90000" tIns="45000" rIns="90000" bIns="45000"/>
          <a:lstStyle/>
          <a:p>
            <a:pPr>
              <a:lnSpc>
                <a:spcPct val="100000"/>
              </a:lnSpc>
            </a:pPr>
            <a:r>
              <a:rPr lang="da-DK" sz="1100" b="1" dirty="0">
                <a:solidFill>
                  <a:srgbClr val="FF0000"/>
                </a:solidFill>
                <a:latin typeface="Arial" panose="020B0604020202020204" pitchFamily="34" charset="0"/>
                <a:cs typeface="Arial" panose="020B0604020202020204" pitchFamily="34" charset="0"/>
              </a:rPr>
              <a:t>Project </a:t>
            </a:r>
          </a:p>
          <a:p>
            <a:pPr>
              <a:lnSpc>
                <a:spcPct val="100000"/>
              </a:lnSpc>
            </a:pPr>
            <a:r>
              <a:rPr lang="da-DK" sz="1100" b="1" dirty="0">
                <a:solidFill>
                  <a:srgbClr val="FF0000"/>
                </a:solidFill>
                <a:latin typeface="Arial" panose="020B0604020202020204" pitchFamily="34" charset="0"/>
                <a:cs typeface="Arial" panose="020B0604020202020204" pitchFamily="34" charset="0"/>
              </a:rPr>
              <a:t>status</a:t>
            </a:r>
          </a:p>
        </p:txBody>
      </p:sp>
      <p:sp>
        <p:nvSpPr>
          <p:cNvPr id="92" name="Ellipse 91">
            <a:extLst>
              <a:ext uri="{FF2B5EF4-FFF2-40B4-BE49-F238E27FC236}">
                <a16:creationId xmlns:a16="http://schemas.microsoft.com/office/drawing/2014/main" id="{955AA0BE-AA22-48AB-9190-CF8AF0E9534C}"/>
              </a:ext>
            </a:extLst>
          </p:cNvPr>
          <p:cNvSpPr/>
          <p:nvPr/>
        </p:nvSpPr>
        <p:spPr>
          <a:xfrm>
            <a:off x="6039427" y="2702894"/>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4" name="Ellipse 93">
            <a:extLst>
              <a:ext uri="{FF2B5EF4-FFF2-40B4-BE49-F238E27FC236}">
                <a16:creationId xmlns:a16="http://schemas.microsoft.com/office/drawing/2014/main" id="{9CBB5300-8D21-4B61-9A9D-0B128C9A1844}"/>
              </a:ext>
            </a:extLst>
          </p:cNvPr>
          <p:cNvSpPr/>
          <p:nvPr/>
        </p:nvSpPr>
        <p:spPr>
          <a:xfrm>
            <a:off x="6255706" y="2702894"/>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5" name="Ellipse 94">
            <a:extLst>
              <a:ext uri="{FF2B5EF4-FFF2-40B4-BE49-F238E27FC236}">
                <a16:creationId xmlns:a16="http://schemas.microsoft.com/office/drawing/2014/main" id="{77E42929-7BBB-4524-9395-E5D90D9BBE8F}"/>
              </a:ext>
            </a:extLst>
          </p:cNvPr>
          <p:cNvSpPr/>
          <p:nvPr/>
        </p:nvSpPr>
        <p:spPr>
          <a:xfrm>
            <a:off x="5813606" y="2702894"/>
            <a:ext cx="174636" cy="159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8019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Lige forbindelse 71">
            <a:extLst>
              <a:ext uri="{FF2B5EF4-FFF2-40B4-BE49-F238E27FC236}">
                <a16:creationId xmlns:a16="http://schemas.microsoft.com/office/drawing/2014/main" id="{692D1193-7838-4278-9ED3-57383555775B}"/>
              </a:ext>
            </a:extLst>
          </p:cNvPr>
          <p:cNvCxnSpPr>
            <a:cxnSpLocks/>
          </p:cNvCxnSpPr>
          <p:nvPr/>
        </p:nvCxnSpPr>
        <p:spPr>
          <a:xfrm flipH="1" flipV="1">
            <a:off x="2078892" y="1750643"/>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F53F0511-BBD4-4D60-8E8A-B01BB3769D82}"/>
              </a:ext>
            </a:extLst>
          </p:cNvPr>
          <p:cNvCxnSpPr>
            <a:cxnSpLocks/>
          </p:cNvCxnSpPr>
          <p:nvPr/>
        </p:nvCxnSpPr>
        <p:spPr>
          <a:xfrm rot="5400000" flipH="1" flipV="1">
            <a:off x="2756810" y="1739985"/>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stomShape 8"/>
          <p:cNvSpPr/>
          <p:nvPr/>
        </p:nvSpPr>
        <p:spPr>
          <a:xfrm>
            <a:off x="2831175" y="3129714"/>
            <a:ext cx="1613520" cy="348840"/>
          </a:xfrm>
          <a:prstGeom prst="homePlate">
            <a:avLst>
              <a:gd name="adj" fmla="val 26087"/>
            </a:avLst>
          </a:prstGeom>
          <a:solidFill>
            <a:schemeClr val="bg2">
              <a:lumMod val="50000"/>
            </a:schemeClr>
          </a:solidFill>
          <a:ln w="6480">
            <a:noFill/>
            <a:round/>
          </a:ln>
        </p:spPr>
      </p:sp>
      <p:sp>
        <p:nvSpPr>
          <p:cNvPr id="18" name="CustomShape 9"/>
          <p:cNvSpPr/>
          <p:nvPr/>
        </p:nvSpPr>
        <p:spPr>
          <a:xfrm>
            <a:off x="2831175" y="4589514"/>
            <a:ext cx="1613520" cy="348840"/>
          </a:xfrm>
          <a:prstGeom prst="homePlate">
            <a:avLst>
              <a:gd name="adj" fmla="val 26087"/>
            </a:avLst>
          </a:prstGeom>
          <a:solidFill>
            <a:schemeClr val="bg2">
              <a:lumMod val="50000"/>
            </a:schemeClr>
          </a:solidFill>
          <a:ln w="6480">
            <a:noFill/>
            <a:round/>
          </a:ln>
        </p:spPr>
      </p:sp>
      <p:sp>
        <p:nvSpPr>
          <p:cNvPr id="19" name="CustomShape 10"/>
          <p:cNvSpPr/>
          <p:nvPr/>
        </p:nvSpPr>
        <p:spPr>
          <a:xfrm>
            <a:off x="2831175" y="5083794"/>
            <a:ext cx="1613520" cy="348840"/>
          </a:xfrm>
          <a:prstGeom prst="homePlate">
            <a:avLst>
              <a:gd name="adj" fmla="val 26087"/>
            </a:avLst>
          </a:prstGeom>
          <a:solidFill>
            <a:schemeClr val="bg2">
              <a:lumMod val="50000"/>
            </a:schemeClr>
          </a:solidFill>
          <a:ln w="6480">
            <a:noFill/>
            <a:round/>
          </a:ln>
        </p:spPr>
      </p:sp>
      <p:sp>
        <p:nvSpPr>
          <p:cNvPr id="20" name="CustomShape 11"/>
          <p:cNvSpPr/>
          <p:nvPr/>
        </p:nvSpPr>
        <p:spPr>
          <a:xfrm>
            <a:off x="2831175" y="3623634"/>
            <a:ext cx="1613520" cy="348840"/>
          </a:xfrm>
          <a:prstGeom prst="homePlate">
            <a:avLst>
              <a:gd name="adj" fmla="val 26087"/>
            </a:avLst>
          </a:prstGeom>
          <a:solidFill>
            <a:schemeClr val="bg2">
              <a:lumMod val="50000"/>
            </a:schemeClr>
          </a:solidFill>
          <a:ln w="6480">
            <a:noFill/>
            <a:round/>
          </a:ln>
        </p:spPr>
      </p:sp>
      <p:sp>
        <p:nvSpPr>
          <p:cNvPr id="21" name="CustomShape 12"/>
          <p:cNvSpPr/>
          <p:nvPr/>
        </p:nvSpPr>
        <p:spPr>
          <a:xfrm>
            <a:off x="2831175" y="4112838"/>
            <a:ext cx="1613520" cy="348840"/>
          </a:xfrm>
          <a:prstGeom prst="homePlate">
            <a:avLst>
              <a:gd name="adj" fmla="val 26087"/>
            </a:avLst>
          </a:prstGeom>
          <a:solidFill>
            <a:schemeClr val="bg2">
              <a:lumMod val="50000"/>
            </a:schemeClr>
          </a:solidFill>
          <a:ln w="6480">
            <a:noFill/>
            <a:round/>
          </a:ln>
        </p:spPr>
      </p:sp>
      <p:sp>
        <p:nvSpPr>
          <p:cNvPr id="22" name="CustomShape 13"/>
          <p:cNvSpPr/>
          <p:nvPr/>
        </p:nvSpPr>
        <p:spPr>
          <a:xfrm>
            <a:off x="1565055" y="3092634"/>
            <a:ext cx="1045800" cy="2338200"/>
          </a:xfrm>
          <a:prstGeom prst="rect">
            <a:avLst/>
          </a:prstGeom>
          <a:solidFill>
            <a:schemeClr val="accent1">
              <a:lumMod val="60000"/>
              <a:lumOff val="40000"/>
            </a:schemeClr>
          </a:solidFill>
          <a:ln w="9360">
            <a:noFill/>
          </a:ln>
        </p:spPr>
      </p:sp>
      <p:sp>
        <p:nvSpPr>
          <p:cNvPr id="23" name="CustomShape 14"/>
          <p:cNvSpPr/>
          <p:nvPr/>
        </p:nvSpPr>
        <p:spPr>
          <a:xfrm>
            <a:off x="1565055" y="2210274"/>
            <a:ext cx="1045800" cy="488160"/>
          </a:xfrm>
          <a:prstGeom prst="rect">
            <a:avLst/>
          </a:prstGeom>
          <a:solidFill>
            <a:schemeClr val="accent1">
              <a:lumMod val="60000"/>
              <a:lumOff val="40000"/>
            </a:schemeClr>
          </a:solidFill>
          <a:ln w="9360">
            <a:noFill/>
          </a:ln>
        </p:spPr>
      </p:sp>
      <p:sp>
        <p:nvSpPr>
          <p:cNvPr id="24" name="CustomShape 15"/>
          <p:cNvSpPr/>
          <p:nvPr/>
        </p:nvSpPr>
        <p:spPr>
          <a:xfrm>
            <a:off x="1565055" y="1368667"/>
            <a:ext cx="8592480" cy="488160"/>
          </a:xfrm>
          <a:prstGeom prst="rect">
            <a:avLst/>
          </a:prstGeom>
          <a:solidFill>
            <a:schemeClr val="accent1">
              <a:lumMod val="60000"/>
              <a:lumOff val="40000"/>
            </a:schemeClr>
          </a:solidFill>
          <a:ln w="9360">
            <a:noFill/>
          </a:ln>
        </p:spPr>
      </p:sp>
      <p:sp>
        <p:nvSpPr>
          <p:cNvPr id="25" name="CustomShape 16"/>
          <p:cNvSpPr/>
          <p:nvPr/>
        </p:nvSpPr>
        <p:spPr>
          <a:xfrm>
            <a:off x="2833335" y="2210274"/>
            <a:ext cx="4471825" cy="488160"/>
          </a:xfrm>
          <a:prstGeom prst="rect">
            <a:avLst/>
          </a:prstGeom>
          <a:solidFill>
            <a:schemeClr val="accent1">
              <a:lumMod val="60000"/>
              <a:lumOff val="40000"/>
            </a:schemeClr>
          </a:solidFill>
          <a:ln w="9360">
            <a:noFill/>
          </a:ln>
        </p:spPr>
      </p:sp>
      <p:sp>
        <p:nvSpPr>
          <p:cNvPr id="26" name="CustomShape 17"/>
          <p:cNvSpPr/>
          <p:nvPr/>
        </p:nvSpPr>
        <p:spPr>
          <a:xfrm rot="16200000">
            <a:off x="1299015" y="4154994"/>
            <a:ext cx="871200" cy="211680"/>
          </a:xfrm>
          <a:prstGeom prst="rect">
            <a:avLst/>
          </a:prstGeom>
          <a:noFill/>
          <a:ln w="9360">
            <a:noFill/>
          </a:ln>
        </p:spPr>
        <p:txBody>
          <a:bodyPr wrap="none" lIns="90000" tIns="45000" rIns="90000" bIns="45000"/>
          <a:lstStyle/>
          <a:p>
            <a:pPr algn="ctr">
              <a:lnSpc>
                <a:spcPct val="100000"/>
              </a:lnSpc>
            </a:pPr>
            <a:r>
              <a:rPr lang="en-US" sz="1100" b="1">
                <a:latin typeface="Arial" panose="020B0604020202020204" pitchFamily="34" charset="0"/>
                <a:cs typeface="Arial" panose="020B0604020202020204" pitchFamily="34" charset="0"/>
              </a:rPr>
              <a:t>Project team</a:t>
            </a:r>
          </a:p>
        </p:txBody>
      </p:sp>
      <p:sp>
        <p:nvSpPr>
          <p:cNvPr id="27" name="CustomShape 18"/>
          <p:cNvSpPr/>
          <p:nvPr/>
        </p:nvSpPr>
        <p:spPr>
          <a:xfrm>
            <a:off x="2857119" y="2316029"/>
            <a:ext cx="2953080" cy="212040"/>
          </a:xfrm>
          <a:prstGeom prst="rect">
            <a:avLst/>
          </a:prstGeom>
          <a:noFill/>
          <a:ln w="9360">
            <a:noFill/>
          </a:ln>
        </p:spPr>
        <p:txBody>
          <a:bodyPr wrap="none" lIns="90000" tIns="45000" rIns="90000" bIns="45000"/>
          <a:lstStyle/>
          <a:p>
            <a:pPr>
              <a:lnSpc>
                <a:spcPct val="100000"/>
              </a:lnSpc>
            </a:pPr>
            <a:r>
              <a:rPr lang="da-DK" sz="1200" b="1" dirty="0">
                <a:latin typeface="Arial" panose="020B0604020202020204" pitchFamily="34" charset="0"/>
                <a:cs typeface="Arial" panose="020B0604020202020204" pitchFamily="34" charset="0"/>
              </a:rPr>
              <a:t>Reference </a:t>
            </a:r>
            <a:r>
              <a:rPr lang="da-DK" sz="1200" b="1" dirty="0" err="1">
                <a:latin typeface="Arial" panose="020B0604020202020204" pitchFamily="34" charset="0"/>
                <a:cs typeface="Arial" panose="020B0604020202020204" pitchFamily="34" charset="0"/>
              </a:rPr>
              <a:t>group</a:t>
            </a:r>
            <a:r>
              <a:rPr lang="da-DK" sz="1200" b="1" dirty="0">
                <a:latin typeface="Arial" panose="020B0604020202020204" pitchFamily="34" charset="0"/>
                <a:cs typeface="Arial" panose="020B0604020202020204" pitchFamily="34" charset="0"/>
              </a:rPr>
              <a:t> and stakeholders </a:t>
            </a:r>
          </a:p>
        </p:txBody>
      </p:sp>
      <p:sp>
        <p:nvSpPr>
          <p:cNvPr id="28" name="CustomShape 19"/>
          <p:cNvSpPr/>
          <p:nvPr/>
        </p:nvSpPr>
        <p:spPr>
          <a:xfrm>
            <a:off x="1702035" y="2222253"/>
            <a:ext cx="769320" cy="212040"/>
          </a:xfrm>
          <a:prstGeom prst="rect">
            <a:avLst/>
          </a:prstGeom>
          <a:noFill/>
          <a:ln w="9360">
            <a:noFill/>
          </a:ln>
        </p:spPr>
        <p:txBody>
          <a:bodyPr wrap="none" lIns="90000" tIns="45000" rIns="90000" bIns="45000"/>
          <a:lstStyle/>
          <a:p>
            <a:pPr algn="ctr">
              <a:lnSpc>
                <a:spcPct val="100000"/>
              </a:lnSpc>
            </a:pPr>
            <a:r>
              <a:rPr lang="da-DK" sz="1200" b="1" dirty="0">
                <a:latin typeface="Arial"/>
              </a:rPr>
              <a:t>Project</a:t>
            </a:r>
          </a:p>
          <a:p>
            <a:pPr algn="ctr">
              <a:lnSpc>
                <a:spcPct val="100000"/>
              </a:lnSpc>
            </a:pPr>
            <a:r>
              <a:rPr lang="da-DK" sz="1200" b="1" dirty="0">
                <a:latin typeface="Arial"/>
              </a:rPr>
              <a:t>manager</a:t>
            </a:r>
          </a:p>
        </p:txBody>
      </p:sp>
      <p:sp>
        <p:nvSpPr>
          <p:cNvPr id="29" name="CustomShape 20"/>
          <p:cNvSpPr/>
          <p:nvPr/>
        </p:nvSpPr>
        <p:spPr>
          <a:xfrm>
            <a:off x="2482926" y="1472471"/>
            <a:ext cx="1317960" cy="212040"/>
          </a:xfrm>
          <a:prstGeom prst="rect">
            <a:avLst/>
          </a:prstGeom>
          <a:noFill/>
          <a:ln w="9360">
            <a:noFill/>
          </a:ln>
        </p:spPr>
        <p:txBody>
          <a:bodyPr wrap="none" lIns="90000" tIns="45000" rIns="90000" bIns="45000"/>
          <a:lstStyle/>
          <a:p>
            <a:pPr algn="ctr">
              <a:lnSpc>
                <a:spcPct val="100000"/>
              </a:lnSpc>
            </a:pPr>
            <a:r>
              <a:rPr lang="en-US" sz="1200" b="1" dirty="0">
                <a:latin typeface="Arial" panose="020B0604020202020204" pitchFamily="34" charset="0"/>
                <a:cs typeface="Arial" panose="020B0604020202020204" pitchFamily="34" charset="0"/>
              </a:rPr>
              <a:t>Project owner or steering committee</a:t>
            </a:r>
            <a:endParaRPr sz="1200" b="1" dirty="0">
              <a:latin typeface="Arial" panose="020B0604020202020204" pitchFamily="34" charset="0"/>
              <a:cs typeface="Arial" panose="020B0604020202020204" pitchFamily="34" charset="0"/>
            </a:endParaRPr>
          </a:p>
        </p:txBody>
      </p:sp>
      <p:sp>
        <p:nvSpPr>
          <p:cNvPr id="30" name="CustomShape 21"/>
          <p:cNvSpPr/>
          <p:nvPr/>
        </p:nvSpPr>
        <p:spPr>
          <a:xfrm>
            <a:off x="3024495" y="3168270"/>
            <a:ext cx="82728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a:solidFill>
                  <a:schemeClr val="bg1"/>
                </a:solidFill>
                <a:latin typeface="Arial"/>
              </a:rPr>
              <a:t>Workstream</a:t>
            </a:r>
            <a:endParaRPr lang="en-US" sz="1100" b="1">
              <a:solidFill>
                <a:schemeClr val="bg1"/>
              </a:solidFill>
            </a:endParaRPr>
          </a:p>
        </p:txBody>
      </p:sp>
      <p:sp>
        <p:nvSpPr>
          <p:cNvPr id="31" name="CustomShape 22"/>
          <p:cNvSpPr/>
          <p:nvPr/>
        </p:nvSpPr>
        <p:spPr>
          <a:xfrm>
            <a:off x="2512093" y="5149134"/>
            <a:ext cx="369000" cy="218160"/>
          </a:xfrm>
          <a:prstGeom prst="homePlate">
            <a:avLst>
              <a:gd name="adj" fmla="val 50000"/>
            </a:avLst>
          </a:prstGeom>
          <a:solidFill>
            <a:schemeClr val="accent1">
              <a:lumMod val="20000"/>
              <a:lumOff val="80000"/>
            </a:schemeClr>
          </a:solidFill>
          <a:ln w="9360">
            <a:noFill/>
          </a:ln>
        </p:spPr>
      </p:sp>
      <p:sp>
        <p:nvSpPr>
          <p:cNvPr id="33" name="CustomShape 24"/>
          <p:cNvSpPr/>
          <p:nvPr/>
        </p:nvSpPr>
        <p:spPr>
          <a:xfrm>
            <a:off x="2512093" y="3681594"/>
            <a:ext cx="369000" cy="218160"/>
          </a:xfrm>
          <a:prstGeom prst="homePlate">
            <a:avLst>
              <a:gd name="adj" fmla="val 50000"/>
            </a:avLst>
          </a:prstGeom>
          <a:solidFill>
            <a:schemeClr val="accent1">
              <a:lumMod val="20000"/>
              <a:lumOff val="80000"/>
            </a:schemeClr>
          </a:solidFill>
          <a:ln w="9360">
            <a:noFill/>
          </a:ln>
        </p:spPr>
      </p:sp>
      <p:sp>
        <p:nvSpPr>
          <p:cNvPr id="35" name="CustomShape 26"/>
          <p:cNvSpPr/>
          <p:nvPr/>
        </p:nvSpPr>
        <p:spPr>
          <a:xfrm>
            <a:off x="2512093" y="4653594"/>
            <a:ext cx="369000" cy="218160"/>
          </a:xfrm>
          <a:prstGeom prst="homePlate">
            <a:avLst>
              <a:gd name="adj" fmla="val 50000"/>
            </a:avLst>
          </a:prstGeom>
          <a:solidFill>
            <a:schemeClr val="accent1">
              <a:lumMod val="20000"/>
              <a:lumOff val="80000"/>
            </a:schemeClr>
          </a:solidFill>
          <a:ln w="9360">
            <a:noFill/>
          </a:ln>
        </p:spPr>
      </p:sp>
      <p:sp>
        <p:nvSpPr>
          <p:cNvPr id="37" name="CustomShape 28"/>
          <p:cNvSpPr/>
          <p:nvPr/>
        </p:nvSpPr>
        <p:spPr>
          <a:xfrm>
            <a:off x="2512093" y="4178178"/>
            <a:ext cx="369000" cy="218160"/>
          </a:xfrm>
          <a:prstGeom prst="homePlate">
            <a:avLst>
              <a:gd name="adj" fmla="val 50000"/>
            </a:avLst>
          </a:prstGeom>
          <a:solidFill>
            <a:schemeClr val="accent1">
              <a:lumMod val="20000"/>
              <a:lumOff val="80000"/>
            </a:schemeClr>
          </a:solidFill>
          <a:ln w="9360">
            <a:noFill/>
          </a:ln>
        </p:spPr>
      </p:sp>
      <p:sp>
        <p:nvSpPr>
          <p:cNvPr id="39" name="CustomShape 30"/>
          <p:cNvSpPr/>
          <p:nvPr/>
        </p:nvSpPr>
        <p:spPr>
          <a:xfrm>
            <a:off x="2512093" y="3195594"/>
            <a:ext cx="369000" cy="218160"/>
          </a:xfrm>
          <a:prstGeom prst="homePlate">
            <a:avLst>
              <a:gd name="adj" fmla="val 50000"/>
            </a:avLst>
          </a:prstGeom>
          <a:solidFill>
            <a:schemeClr val="accent1">
              <a:lumMod val="20000"/>
              <a:lumOff val="80000"/>
            </a:schemeClr>
          </a:solidFill>
          <a:ln w="9360">
            <a:noFill/>
          </a:ln>
        </p:spPr>
      </p:sp>
      <p:sp>
        <p:nvSpPr>
          <p:cNvPr id="40" name="CustomShape 31"/>
          <p:cNvSpPr/>
          <p:nvPr/>
        </p:nvSpPr>
        <p:spPr>
          <a:xfrm>
            <a:off x="1886775" y="3160794"/>
            <a:ext cx="641160" cy="212040"/>
          </a:xfrm>
          <a:prstGeom prst="rect">
            <a:avLst/>
          </a:prstGeom>
          <a:noFill/>
          <a:ln w="9360">
            <a:noFill/>
          </a:ln>
        </p:spPr>
        <p:txBody>
          <a:bodyPr wrap="none" lIns="90000" tIns="45000" rIns="90000" bIns="45000"/>
          <a:lstStyle/>
          <a:p>
            <a:pPr>
              <a:lnSpc>
                <a:spcPct val="100000"/>
              </a:lnSpc>
            </a:pPr>
            <a:r>
              <a:rPr lang="en-US" sz="1100" b="1">
                <a:latin typeface="Arial" panose="020B0604020202020204" pitchFamily="34" charset="0"/>
                <a:cs typeface="Arial" panose="020B0604020202020204" pitchFamily="34" charset="0"/>
              </a:rPr>
              <a:t>Responsible</a:t>
            </a:r>
          </a:p>
        </p:txBody>
      </p:sp>
      <p:sp>
        <p:nvSpPr>
          <p:cNvPr id="44" name="CustomShape 38"/>
          <p:cNvSpPr/>
          <p:nvPr/>
        </p:nvSpPr>
        <p:spPr>
          <a:xfrm rot="5400000">
            <a:off x="6371925" y="2472534"/>
            <a:ext cx="771480" cy="468720"/>
          </a:xfrm>
          <a:prstGeom prst="rightArrow">
            <a:avLst>
              <a:gd name="adj1" fmla="val 50000"/>
              <a:gd name="adj2" fmla="val 50000"/>
            </a:avLst>
          </a:prstGeom>
          <a:solidFill>
            <a:srgbClr val="FF0000"/>
          </a:solidFill>
          <a:ln w="9360">
            <a:noFill/>
          </a:ln>
        </p:spPr>
      </p:sp>
      <p:sp>
        <p:nvSpPr>
          <p:cNvPr id="45" name="CustomShape 39"/>
          <p:cNvSpPr/>
          <p:nvPr/>
        </p:nvSpPr>
        <p:spPr>
          <a:xfrm rot="5400000">
            <a:off x="6925095" y="2084814"/>
            <a:ext cx="1546920" cy="468720"/>
          </a:xfrm>
          <a:prstGeom prst="rightArrow">
            <a:avLst>
              <a:gd name="adj1" fmla="val 50000"/>
              <a:gd name="adj2" fmla="val 50000"/>
            </a:avLst>
          </a:prstGeom>
          <a:solidFill>
            <a:schemeClr val="accent1">
              <a:lumMod val="75000"/>
            </a:schemeClr>
          </a:solidFill>
          <a:ln w="9360">
            <a:noFill/>
          </a:ln>
        </p:spPr>
      </p:sp>
      <p:sp>
        <p:nvSpPr>
          <p:cNvPr id="46" name="CustomShape 40"/>
          <p:cNvSpPr/>
          <p:nvPr/>
        </p:nvSpPr>
        <p:spPr>
          <a:xfrm rot="5400000">
            <a:off x="7864335" y="2084814"/>
            <a:ext cx="1546920" cy="468720"/>
          </a:xfrm>
          <a:prstGeom prst="rightArrow">
            <a:avLst>
              <a:gd name="adj1" fmla="val 50000"/>
              <a:gd name="adj2" fmla="val 50000"/>
            </a:avLst>
          </a:prstGeom>
          <a:solidFill>
            <a:schemeClr val="accent1">
              <a:lumMod val="75000"/>
            </a:schemeClr>
          </a:solidFill>
          <a:ln w="9360">
            <a:noFill/>
          </a:ln>
        </p:spPr>
      </p:sp>
      <p:sp>
        <p:nvSpPr>
          <p:cNvPr id="47" name="CustomShape 41"/>
          <p:cNvSpPr/>
          <p:nvPr/>
        </p:nvSpPr>
        <p:spPr>
          <a:xfrm rot="5400000">
            <a:off x="8803935" y="2084814"/>
            <a:ext cx="1546920" cy="468720"/>
          </a:xfrm>
          <a:prstGeom prst="rightArrow">
            <a:avLst>
              <a:gd name="adj1" fmla="val 50000"/>
              <a:gd name="adj2" fmla="val 50000"/>
            </a:avLst>
          </a:prstGeom>
          <a:solidFill>
            <a:schemeClr val="accent1">
              <a:lumMod val="75000"/>
            </a:schemeClr>
          </a:solidFill>
          <a:ln w="9360">
            <a:noFill/>
          </a:ln>
        </p:spPr>
      </p:sp>
      <p:sp>
        <p:nvSpPr>
          <p:cNvPr id="48" name="CustomShape 42"/>
          <p:cNvSpPr/>
          <p:nvPr/>
        </p:nvSpPr>
        <p:spPr>
          <a:xfrm>
            <a:off x="4515615" y="3135474"/>
            <a:ext cx="921600" cy="2310840"/>
          </a:xfrm>
          <a:prstGeom prst="homePlate">
            <a:avLst>
              <a:gd name="adj" fmla="val 26220"/>
            </a:avLst>
          </a:prstGeom>
          <a:solidFill>
            <a:schemeClr val="bg2">
              <a:lumMod val="50000"/>
            </a:schemeClr>
          </a:solidFill>
          <a:ln w="9360">
            <a:noFill/>
          </a:ln>
        </p:spPr>
      </p:sp>
      <p:sp>
        <p:nvSpPr>
          <p:cNvPr id="49" name="CustomShape 43"/>
          <p:cNvSpPr/>
          <p:nvPr/>
        </p:nvSpPr>
        <p:spPr>
          <a:xfrm>
            <a:off x="5459535" y="3135474"/>
            <a:ext cx="921600" cy="2310840"/>
          </a:xfrm>
          <a:prstGeom prst="homePlate">
            <a:avLst>
              <a:gd name="adj" fmla="val 26220"/>
            </a:avLst>
          </a:prstGeom>
          <a:solidFill>
            <a:schemeClr val="accent1">
              <a:lumMod val="20000"/>
              <a:lumOff val="80000"/>
            </a:schemeClr>
          </a:solidFill>
          <a:ln w="9360">
            <a:noFill/>
          </a:ln>
        </p:spPr>
      </p:sp>
      <p:sp>
        <p:nvSpPr>
          <p:cNvPr id="50" name="CustomShape 44"/>
          <p:cNvSpPr/>
          <p:nvPr/>
        </p:nvSpPr>
        <p:spPr>
          <a:xfrm>
            <a:off x="6403815" y="3135474"/>
            <a:ext cx="921600" cy="2310840"/>
          </a:xfrm>
          <a:prstGeom prst="homePlate">
            <a:avLst>
              <a:gd name="adj" fmla="val 26220"/>
            </a:avLst>
          </a:prstGeom>
          <a:solidFill>
            <a:schemeClr val="accent1">
              <a:lumMod val="20000"/>
              <a:lumOff val="80000"/>
            </a:schemeClr>
          </a:solidFill>
          <a:ln w="9360">
            <a:noFill/>
          </a:ln>
        </p:spPr>
      </p:sp>
      <p:sp>
        <p:nvSpPr>
          <p:cNvPr id="51" name="CustomShape 45"/>
          <p:cNvSpPr/>
          <p:nvPr/>
        </p:nvSpPr>
        <p:spPr>
          <a:xfrm>
            <a:off x="9236295" y="3135474"/>
            <a:ext cx="921600" cy="2310840"/>
          </a:xfrm>
          <a:prstGeom prst="homePlate">
            <a:avLst>
              <a:gd name="adj" fmla="val 26220"/>
            </a:avLst>
          </a:prstGeom>
          <a:solidFill>
            <a:schemeClr val="accent1">
              <a:lumMod val="20000"/>
              <a:lumOff val="80000"/>
            </a:schemeClr>
          </a:solidFill>
          <a:ln w="9360">
            <a:noFill/>
            <a:round/>
          </a:ln>
        </p:spPr>
      </p:sp>
      <p:sp>
        <p:nvSpPr>
          <p:cNvPr id="52" name="CustomShape 46"/>
          <p:cNvSpPr/>
          <p:nvPr/>
        </p:nvSpPr>
        <p:spPr>
          <a:xfrm>
            <a:off x="8292015" y="3135474"/>
            <a:ext cx="921600" cy="2310840"/>
          </a:xfrm>
          <a:prstGeom prst="homePlate">
            <a:avLst>
              <a:gd name="adj" fmla="val 26220"/>
            </a:avLst>
          </a:prstGeom>
          <a:solidFill>
            <a:schemeClr val="accent1">
              <a:lumMod val="20000"/>
              <a:lumOff val="80000"/>
            </a:schemeClr>
          </a:solidFill>
          <a:ln w="9360">
            <a:noFill/>
            <a:round/>
          </a:ln>
        </p:spPr>
      </p:sp>
      <p:sp>
        <p:nvSpPr>
          <p:cNvPr id="53" name="CustomShape 47"/>
          <p:cNvSpPr/>
          <p:nvPr/>
        </p:nvSpPr>
        <p:spPr>
          <a:xfrm>
            <a:off x="7348095" y="3135474"/>
            <a:ext cx="921600" cy="2310840"/>
          </a:xfrm>
          <a:prstGeom prst="homePlate">
            <a:avLst>
              <a:gd name="adj" fmla="val 26220"/>
            </a:avLst>
          </a:prstGeom>
          <a:solidFill>
            <a:schemeClr val="accent1">
              <a:lumMod val="20000"/>
              <a:lumOff val="80000"/>
            </a:schemeClr>
          </a:solidFill>
          <a:ln w="9360">
            <a:noFill/>
            <a:round/>
          </a:ln>
        </p:spPr>
      </p:sp>
      <p:sp>
        <p:nvSpPr>
          <p:cNvPr id="54" name="CustomShape 31"/>
          <p:cNvSpPr/>
          <p:nvPr/>
        </p:nvSpPr>
        <p:spPr>
          <a:xfrm>
            <a:off x="1886775" y="364985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55" name="CustomShape 31"/>
          <p:cNvSpPr/>
          <p:nvPr/>
        </p:nvSpPr>
        <p:spPr>
          <a:xfrm>
            <a:off x="1886775" y="4147802"/>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56" name="CustomShape 31"/>
          <p:cNvSpPr/>
          <p:nvPr/>
        </p:nvSpPr>
        <p:spPr>
          <a:xfrm>
            <a:off x="1886775" y="4627989"/>
            <a:ext cx="641160" cy="212040"/>
          </a:xfrm>
          <a:prstGeom prst="rect">
            <a:avLst/>
          </a:prstGeom>
          <a:noFill/>
          <a:ln w="9360">
            <a:noFill/>
          </a:ln>
        </p:spPr>
        <p:txBody>
          <a:bodyPr wrap="none" lIns="90000" tIns="45000" rIns="90000" bIns="45000"/>
          <a:lstStyle/>
          <a:p>
            <a:r>
              <a:rPr lang="en-US" sz="1100" b="1">
                <a:latin typeface="Arial" panose="020B0604020202020204" pitchFamily="34" charset="0"/>
                <a:cs typeface="Arial" panose="020B0604020202020204" pitchFamily="34" charset="0"/>
              </a:rPr>
              <a:t>Responsible</a:t>
            </a:r>
          </a:p>
          <a:p>
            <a:pPr>
              <a:lnSpc>
                <a:spcPct val="100000"/>
              </a:lnSpc>
            </a:pPr>
            <a:endParaRPr lang="en-US" sz="1100" b="1">
              <a:latin typeface="Arial" panose="020B0604020202020204" pitchFamily="34" charset="0"/>
              <a:cs typeface="Arial" panose="020B0604020202020204" pitchFamily="34" charset="0"/>
            </a:endParaRPr>
          </a:p>
        </p:txBody>
      </p:sp>
      <p:sp>
        <p:nvSpPr>
          <p:cNvPr id="57" name="CustomShape 31"/>
          <p:cNvSpPr/>
          <p:nvPr/>
        </p:nvSpPr>
        <p:spPr>
          <a:xfrm>
            <a:off x="1886775" y="5125930"/>
            <a:ext cx="641160" cy="212040"/>
          </a:xfrm>
          <a:prstGeom prst="rect">
            <a:avLst/>
          </a:prstGeom>
          <a:noFill/>
          <a:ln w="9360">
            <a:noFill/>
          </a:ln>
        </p:spPr>
        <p:txBody>
          <a:bodyPr wrap="none" lIns="90000" tIns="45000" rIns="90000" bIns="45000"/>
          <a:lstStyle/>
          <a:p>
            <a:r>
              <a:rPr lang="en-US" sz="1100" b="1" dirty="0">
                <a:latin typeface="Arial" panose="020B0604020202020204" pitchFamily="34" charset="0"/>
                <a:cs typeface="Arial" panose="020B0604020202020204" pitchFamily="34" charset="0"/>
              </a:rPr>
              <a:t>Responsible</a:t>
            </a:r>
          </a:p>
          <a:p>
            <a:pPr>
              <a:lnSpc>
                <a:spcPct val="100000"/>
              </a:lnSpc>
            </a:pPr>
            <a:endParaRPr lang="en-US" sz="1100" b="1" dirty="0">
              <a:latin typeface="Arial" panose="020B0604020202020204" pitchFamily="34" charset="0"/>
              <a:cs typeface="Arial" panose="020B0604020202020204" pitchFamily="34" charset="0"/>
            </a:endParaRPr>
          </a:p>
        </p:txBody>
      </p:sp>
      <p:sp>
        <p:nvSpPr>
          <p:cNvPr id="14" name="CustomShape 5"/>
          <p:cNvSpPr/>
          <p:nvPr/>
        </p:nvSpPr>
        <p:spPr>
          <a:xfrm>
            <a:off x="7289586" y="4075988"/>
            <a:ext cx="104220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Immediate </a:t>
            </a:r>
          </a:p>
          <a:p>
            <a:pPr algn="ctr">
              <a:lnSpc>
                <a:spcPct val="100000"/>
              </a:lnSpc>
            </a:pPr>
            <a:r>
              <a:rPr lang="en-US" sz="1100" b="1" dirty="0">
                <a:latin typeface="Arial" panose="020B0604020202020204" pitchFamily="34" charset="0"/>
                <a:cs typeface="Arial" panose="020B0604020202020204" pitchFamily="34" charset="0"/>
              </a:rPr>
              <a:t>impact</a:t>
            </a:r>
          </a:p>
        </p:txBody>
      </p:sp>
      <p:sp>
        <p:nvSpPr>
          <p:cNvPr id="15" name="CustomShape 6"/>
          <p:cNvSpPr/>
          <p:nvPr/>
        </p:nvSpPr>
        <p:spPr>
          <a:xfrm>
            <a:off x="4598564" y="4147012"/>
            <a:ext cx="723600" cy="212040"/>
          </a:xfrm>
          <a:prstGeom prst="rect">
            <a:avLst/>
          </a:prstGeom>
          <a:solidFill>
            <a:schemeClr val="bg2">
              <a:lumMod val="50000"/>
            </a:schemeClr>
          </a:solidFill>
          <a:ln w="9360">
            <a:noFill/>
          </a:ln>
        </p:spPr>
        <p:txBody>
          <a:bodyPr wrap="none" lIns="90000" tIns="45000" rIns="90000" bIns="45000"/>
          <a:lstStyle/>
          <a:p>
            <a:pPr algn="ctr">
              <a:lnSpc>
                <a:spcPct val="100000"/>
              </a:lnSpc>
            </a:pPr>
            <a:r>
              <a:rPr lang="en-US" sz="1100" b="1" dirty="0">
                <a:solidFill>
                  <a:schemeClr val="bg1"/>
                </a:solidFill>
                <a:latin typeface="Arial" panose="020B0604020202020204" pitchFamily="34" charset="0"/>
                <a:cs typeface="Arial" panose="020B0604020202020204" pitchFamily="34" charset="0"/>
              </a:rPr>
              <a:t>Deliverables</a:t>
            </a:r>
          </a:p>
        </p:txBody>
      </p:sp>
      <p:sp>
        <p:nvSpPr>
          <p:cNvPr id="16" name="CustomShape 7"/>
          <p:cNvSpPr/>
          <p:nvPr/>
        </p:nvSpPr>
        <p:spPr>
          <a:xfrm>
            <a:off x="6504255" y="4075988"/>
            <a:ext cx="6811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behavior</a:t>
            </a:r>
          </a:p>
        </p:txBody>
      </p:sp>
      <p:sp>
        <p:nvSpPr>
          <p:cNvPr id="41" name="CustomShape 34"/>
          <p:cNvSpPr/>
          <p:nvPr/>
        </p:nvSpPr>
        <p:spPr>
          <a:xfrm>
            <a:off x="8225564" y="4086172"/>
            <a:ext cx="1027080" cy="33372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Medium </a:t>
            </a:r>
          </a:p>
          <a:p>
            <a:pPr algn="ctr">
              <a:lnSpc>
                <a:spcPct val="100000"/>
              </a:lnSpc>
            </a:pPr>
            <a:r>
              <a:rPr lang="en-US" sz="1100" b="1" dirty="0">
                <a:latin typeface="Arial" panose="020B0604020202020204" pitchFamily="34" charset="0"/>
                <a:cs typeface="Arial" panose="020B0604020202020204" pitchFamily="34" charset="0"/>
              </a:rPr>
              <a:t>term impact</a:t>
            </a:r>
          </a:p>
        </p:txBody>
      </p:sp>
      <p:sp>
        <p:nvSpPr>
          <p:cNvPr id="42" name="CustomShape 35"/>
          <p:cNvSpPr/>
          <p:nvPr/>
        </p:nvSpPr>
        <p:spPr>
          <a:xfrm>
            <a:off x="9179064" y="4103928"/>
            <a:ext cx="1028520" cy="333720"/>
          </a:xfrm>
          <a:prstGeom prst="rect">
            <a:avLst/>
          </a:prstGeom>
          <a:noFill/>
          <a:ln w="9360">
            <a:noFill/>
          </a:ln>
        </p:spPr>
        <p:txBody>
          <a:bodyPr wrap="none" lIns="90000" tIns="45000" rIns="90000" bIns="45000"/>
          <a:lstStyle/>
          <a:p>
            <a:pPr algn="ctr" fontAlgn="t"/>
            <a:r>
              <a:rPr lang="en-US" sz="1100" b="1" dirty="0">
                <a:latin typeface="Arial" panose="020B0604020202020204" pitchFamily="34" charset="0"/>
                <a:cs typeface="Arial" panose="020B0604020202020204" pitchFamily="34" charset="0"/>
              </a:rPr>
              <a:t>Long-term</a:t>
            </a:r>
          </a:p>
          <a:p>
            <a:pPr algn="ctr" fontAlgn="t"/>
            <a:r>
              <a:rPr lang="en-US" sz="1100" b="1" dirty="0">
                <a:latin typeface="Arial" panose="020B0604020202020204" pitchFamily="34" charset="0"/>
                <a:cs typeface="Arial" panose="020B0604020202020204" pitchFamily="34" charset="0"/>
              </a:rPr>
              <a:t>impact</a:t>
            </a:r>
          </a:p>
          <a:p>
            <a:pPr algn="ctr">
              <a:lnSpc>
                <a:spcPct val="100000"/>
              </a:lnSpc>
            </a:pPr>
            <a:endParaRPr lang="en-US" sz="1100" b="1" dirty="0">
              <a:latin typeface="Arial" panose="020B0604020202020204" pitchFamily="34" charset="0"/>
              <a:cs typeface="Arial" panose="020B0604020202020204" pitchFamily="34" charset="0"/>
            </a:endParaRPr>
          </a:p>
        </p:txBody>
      </p:sp>
      <p:sp>
        <p:nvSpPr>
          <p:cNvPr id="43" name="CustomShape 36"/>
          <p:cNvSpPr/>
          <p:nvPr/>
        </p:nvSpPr>
        <p:spPr>
          <a:xfrm>
            <a:off x="5455044" y="4075988"/>
            <a:ext cx="929520" cy="212040"/>
          </a:xfrm>
          <a:prstGeom prst="rect">
            <a:avLst/>
          </a:prstGeom>
          <a:noFill/>
          <a:ln w="9360">
            <a:noFill/>
          </a:ln>
        </p:spPr>
        <p:txBody>
          <a:bodyPr wrap="none" lIns="90000" tIns="45000" rIns="90000" bIns="45000"/>
          <a:lstStyle/>
          <a:p>
            <a:pPr algn="ctr">
              <a:lnSpc>
                <a:spcPct val="100000"/>
              </a:lnSpc>
            </a:pPr>
            <a:r>
              <a:rPr lang="en-US" sz="1100" b="1" dirty="0">
                <a:latin typeface="Arial" panose="020B0604020202020204" pitchFamily="34" charset="0"/>
                <a:cs typeface="Arial" panose="020B0604020202020204" pitchFamily="34" charset="0"/>
              </a:rPr>
              <a:t>New </a:t>
            </a:r>
          </a:p>
          <a:p>
            <a:pPr algn="ctr">
              <a:lnSpc>
                <a:spcPct val="100000"/>
              </a:lnSpc>
            </a:pPr>
            <a:r>
              <a:rPr lang="en-US" sz="1100" b="1" dirty="0">
                <a:latin typeface="Arial" panose="020B0604020202020204" pitchFamily="34" charset="0"/>
                <a:cs typeface="Arial" panose="020B0604020202020204" pitchFamily="34" charset="0"/>
              </a:rPr>
              <a:t>competencies</a:t>
            </a:r>
          </a:p>
        </p:txBody>
      </p:sp>
      <p:sp>
        <p:nvSpPr>
          <p:cNvPr id="58" name="CustomShape 21"/>
          <p:cNvSpPr/>
          <p:nvPr/>
        </p:nvSpPr>
        <p:spPr>
          <a:xfrm>
            <a:off x="3024495" y="366068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59" name="CustomShape 21"/>
          <p:cNvSpPr/>
          <p:nvPr/>
        </p:nvSpPr>
        <p:spPr>
          <a:xfrm>
            <a:off x="3024495" y="4153100"/>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60" name="CustomShape 21"/>
          <p:cNvSpPr/>
          <p:nvPr/>
        </p:nvSpPr>
        <p:spPr>
          <a:xfrm>
            <a:off x="3024495" y="4645515"/>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61" name="CustomShape 21"/>
          <p:cNvSpPr/>
          <p:nvPr/>
        </p:nvSpPr>
        <p:spPr>
          <a:xfrm>
            <a:off x="3024495" y="5137929"/>
            <a:ext cx="827280" cy="212040"/>
          </a:xfrm>
          <a:prstGeom prst="rect">
            <a:avLst/>
          </a:prstGeom>
          <a:solidFill>
            <a:schemeClr val="bg2">
              <a:lumMod val="50000"/>
            </a:schemeClr>
          </a:solidFill>
          <a:ln w="9360">
            <a:noFill/>
          </a:ln>
        </p:spPr>
        <p:txBody>
          <a:bodyPr wrap="none" lIns="90000" tIns="45000" rIns="90000" bIns="45000"/>
          <a:lstStyle/>
          <a:p>
            <a:pPr algn="ctr"/>
            <a:r>
              <a:rPr lang="en-US" sz="1100" b="1" dirty="0">
                <a:solidFill>
                  <a:schemeClr val="bg1"/>
                </a:solidFill>
                <a:latin typeface="Arial"/>
              </a:rPr>
              <a:t>Workstream</a:t>
            </a:r>
            <a:endParaRPr lang="en-US" sz="1100" b="1" dirty="0">
              <a:solidFill>
                <a:schemeClr val="bg1"/>
              </a:solidFill>
            </a:endParaRPr>
          </a:p>
          <a:p>
            <a:pPr algn="ctr">
              <a:lnSpc>
                <a:spcPct val="100000"/>
              </a:lnSpc>
            </a:pPr>
            <a:endParaRPr lang="en-US" sz="1100" b="1" dirty="0">
              <a:solidFill>
                <a:schemeClr val="bg1"/>
              </a:solidFill>
            </a:endParaRPr>
          </a:p>
        </p:txBody>
      </p:sp>
      <p:sp>
        <p:nvSpPr>
          <p:cNvPr id="71" name="Rektangel 70"/>
          <p:cNvSpPr/>
          <p:nvPr/>
        </p:nvSpPr>
        <p:spPr>
          <a:xfrm>
            <a:off x="1445723" y="663772"/>
            <a:ext cx="8114722"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The project design, the game and the people</a:t>
            </a:r>
            <a:r>
              <a:rPr lang="da-DK" sz="2800" b="1" dirty="0">
                <a:solidFill>
                  <a:srgbClr val="002060"/>
                </a:solidFill>
                <a:latin typeface="Arial" panose="020B0604020202020204" pitchFamily="34" charset="0"/>
                <a:cs typeface="Arial" panose="020B0604020202020204" pitchFamily="34" charset="0"/>
              </a:rPr>
              <a:t> </a:t>
            </a:r>
          </a:p>
        </p:txBody>
      </p:sp>
      <p:grpSp>
        <p:nvGrpSpPr>
          <p:cNvPr id="67" name="Gruppe 66">
            <a:extLst>
              <a:ext uri="{FF2B5EF4-FFF2-40B4-BE49-F238E27FC236}">
                <a16:creationId xmlns:a16="http://schemas.microsoft.com/office/drawing/2014/main" id="{B4D22303-F8DB-4AAA-8C7C-8DEC2182CD1A}"/>
              </a:ext>
            </a:extLst>
          </p:cNvPr>
          <p:cNvGrpSpPr/>
          <p:nvPr/>
        </p:nvGrpSpPr>
        <p:grpSpPr>
          <a:xfrm>
            <a:off x="1473200" y="5942666"/>
            <a:ext cx="9400334" cy="437808"/>
            <a:chOff x="1473200" y="5942666"/>
            <a:chExt cx="9400334" cy="437808"/>
          </a:xfrm>
        </p:grpSpPr>
        <p:sp>
          <p:nvSpPr>
            <p:cNvPr id="68" name="Rektangel 67">
              <a:extLst>
                <a:ext uri="{FF2B5EF4-FFF2-40B4-BE49-F238E27FC236}">
                  <a16:creationId xmlns:a16="http://schemas.microsoft.com/office/drawing/2014/main" id="{2BFD31D5-11BA-4A9C-AFA0-29F0F3D1723D}"/>
                </a:ext>
              </a:extLst>
            </p:cNvPr>
            <p:cNvSpPr/>
            <p:nvPr/>
          </p:nvSpPr>
          <p:spPr>
            <a:xfrm>
              <a:off x="1473200" y="6072697"/>
              <a:ext cx="2004075" cy="307777"/>
            </a:xfrm>
            <a:prstGeom prst="rect">
              <a:avLst/>
            </a:prstGeom>
            <a:ln>
              <a:noFill/>
            </a:ln>
          </p:spPr>
          <p:txBody>
            <a:bodyPr wrap="none">
              <a:spAutoFit/>
            </a:bodyPr>
            <a:lstStyle/>
            <a:p>
              <a:r>
                <a:rPr lang="da-DK" sz="1400" dirty="0">
                  <a:latin typeface="Arial" panose="020B0604020202020204" pitchFamily="34" charset="0"/>
                  <a:cs typeface="Arial" panose="020B0604020202020204" pitchFamily="34" charset="0"/>
                </a:rPr>
                <a:t>airbornleadership.com </a:t>
              </a:r>
            </a:p>
          </p:txBody>
        </p:sp>
        <p:cxnSp>
          <p:nvCxnSpPr>
            <p:cNvPr id="69" name="Lige forbindelse 68">
              <a:extLst>
                <a:ext uri="{FF2B5EF4-FFF2-40B4-BE49-F238E27FC236}">
                  <a16:creationId xmlns:a16="http://schemas.microsoft.com/office/drawing/2014/main" id="{0BA4576B-FE39-4487-A05D-E21DDD52D9DE}"/>
                </a:ext>
              </a:extLst>
            </p:cNvPr>
            <p:cNvCxnSpPr>
              <a:cxnSpLocks/>
            </p:cNvCxnSpPr>
            <p:nvPr/>
          </p:nvCxnSpPr>
          <p:spPr>
            <a:xfrm>
              <a:off x="1554839" y="6096459"/>
              <a:ext cx="9255954" cy="5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3" name="Billede 72">
              <a:extLst>
                <a:ext uri="{FF2B5EF4-FFF2-40B4-BE49-F238E27FC236}">
                  <a16:creationId xmlns:a16="http://schemas.microsoft.com/office/drawing/2014/main" id="{C5A55562-7294-45CF-9E10-2445C6E67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450" y="5942666"/>
              <a:ext cx="288084" cy="331159"/>
            </a:xfrm>
            <a:prstGeom prst="rect">
              <a:avLst/>
            </a:prstGeom>
          </p:spPr>
        </p:pic>
      </p:grpSp>
      <p:sp>
        <p:nvSpPr>
          <p:cNvPr id="62" name="Pil: pentagon 61">
            <a:extLst>
              <a:ext uri="{FF2B5EF4-FFF2-40B4-BE49-F238E27FC236}">
                <a16:creationId xmlns:a16="http://schemas.microsoft.com/office/drawing/2014/main" id="{8F58E8D7-7957-4654-ABBC-54EB52A21E4C}"/>
              </a:ext>
            </a:extLst>
          </p:cNvPr>
          <p:cNvSpPr/>
          <p:nvPr/>
        </p:nvSpPr>
        <p:spPr>
          <a:xfrm>
            <a:off x="1572769" y="5539579"/>
            <a:ext cx="379247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Establishing the project and </a:t>
            </a:r>
          </a:p>
          <a:p>
            <a:pPr algn="ctr"/>
            <a:r>
              <a:rPr lang="en-US" sz="1200" b="1" dirty="0">
                <a:latin typeface="Arial" panose="020B0604020202020204" pitchFamily="34" charset="0"/>
                <a:cs typeface="Arial" panose="020B0604020202020204" pitchFamily="34" charset="0"/>
              </a:rPr>
              <a:t>creating the deliverables</a:t>
            </a:r>
            <a:endParaRPr lang="da-DK" sz="1200" b="1" dirty="0">
              <a:latin typeface="Arial" panose="020B0604020202020204" pitchFamily="34" charset="0"/>
              <a:cs typeface="Arial" panose="020B0604020202020204" pitchFamily="34" charset="0"/>
            </a:endParaRPr>
          </a:p>
        </p:txBody>
      </p:sp>
      <p:sp>
        <p:nvSpPr>
          <p:cNvPr id="63" name="Pil: pentagon 62">
            <a:extLst>
              <a:ext uri="{FF2B5EF4-FFF2-40B4-BE49-F238E27FC236}">
                <a16:creationId xmlns:a16="http://schemas.microsoft.com/office/drawing/2014/main" id="{AAF0AE45-CDB8-4DC6-873D-135A422771F4}"/>
              </a:ext>
            </a:extLst>
          </p:cNvPr>
          <p:cNvSpPr/>
          <p:nvPr/>
        </p:nvSpPr>
        <p:spPr>
          <a:xfrm>
            <a:off x="5450218" y="5539579"/>
            <a:ext cx="1839368"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Ensure behavioral impact</a:t>
            </a:r>
          </a:p>
        </p:txBody>
      </p:sp>
      <p:sp>
        <p:nvSpPr>
          <p:cNvPr id="64" name="Pil: pentagon 63">
            <a:extLst>
              <a:ext uri="{FF2B5EF4-FFF2-40B4-BE49-F238E27FC236}">
                <a16:creationId xmlns:a16="http://schemas.microsoft.com/office/drawing/2014/main" id="{161F4746-544B-4CCF-821E-BCA2DECABD27}"/>
              </a:ext>
            </a:extLst>
          </p:cNvPr>
          <p:cNvSpPr/>
          <p:nvPr/>
        </p:nvSpPr>
        <p:spPr>
          <a:xfrm>
            <a:off x="7365591" y="5539579"/>
            <a:ext cx="2791943" cy="47036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Ensure business impact</a:t>
            </a:r>
          </a:p>
        </p:txBody>
      </p:sp>
      <p:cxnSp>
        <p:nvCxnSpPr>
          <p:cNvPr id="65" name="Lige forbindelse 64">
            <a:extLst>
              <a:ext uri="{FF2B5EF4-FFF2-40B4-BE49-F238E27FC236}">
                <a16:creationId xmlns:a16="http://schemas.microsoft.com/office/drawing/2014/main" id="{20ACCDB2-F7EF-44D1-AF0C-78E6FF478162}"/>
              </a:ext>
            </a:extLst>
          </p:cNvPr>
          <p:cNvCxnSpPr>
            <a:cxnSpLocks/>
          </p:cNvCxnSpPr>
          <p:nvPr/>
        </p:nvCxnSpPr>
        <p:spPr>
          <a:xfrm flipH="1" flipV="1">
            <a:off x="2078892" y="1750643"/>
            <a:ext cx="7803" cy="1425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ustomShape 19">
            <a:extLst>
              <a:ext uri="{FF2B5EF4-FFF2-40B4-BE49-F238E27FC236}">
                <a16:creationId xmlns:a16="http://schemas.microsoft.com/office/drawing/2014/main" id="{C10F0246-6503-4F5F-87FB-C1C158B548E5}"/>
              </a:ext>
            </a:extLst>
          </p:cNvPr>
          <p:cNvSpPr/>
          <p:nvPr/>
        </p:nvSpPr>
        <p:spPr>
          <a:xfrm>
            <a:off x="1702035" y="2222253"/>
            <a:ext cx="769320" cy="212040"/>
          </a:xfrm>
          <a:prstGeom prst="rect">
            <a:avLst/>
          </a:prstGeom>
          <a:noFill/>
          <a:ln w="9360">
            <a:noFill/>
          </a:ln>
        </p:spPr>
        <p:txBody>
          <a:bodyPr wrap="none" lIns="90000" tIns="45000" rIns="90000" bIns="45000"/>
          <a:lstStyle/>
          <a:p>
            <a:pPr algn="ctr">
              <a:lnSpc>
                <a:spcPct val="100000"/>
              </a:lnSpc>
            </a:pPr>
            <a:r>
              <a:rPr lang="da-DK" sz="1200" b="1" dirty="0">
                <a:latin typeface="Arial"/>
              </a:rPr>
              <a:t>Projekt</a:t>
            </a:r>
          </a:p>
          <a:p>
            <a:pPr algn="ctr">
              <a:lnSpc>
                <a:spcPct val="100000"/>
              </a:lnSpc>
            </a:pPr>
            <a:r>
              <a:rPr lang="da-DK" sz="1200" b="1" dirty="0">
                <a:latin typeface="Arial"/>
              </a:rPr>
              <a:t>leder</a:t>
            </a:r>
            <a:endParaRPr sz="1200" b="1" dirty="0"/>
          </a:p>
        </p:txBody>
      </p:sp>
      <p:sp>
        <p:nvSpPr>
          <p:cNvPr id="75" name="Ellipse 74">
            <a:extLst>
              <a:ext uri="{FF2B5EF4-FFF2-40B4-BE49-F238E27FC236}">
                <a16:creationId xmlns:a16="http://schemas.microsoft.com/office/drawing/2014/main" id="{A283A6A2-EB3C-420F-8126-601AC7D7832F}"/>
              </a:ext>
            </a:extLst>
          </p:cNvPr>
          <p:cNvSpPr/>
          <p:nvPr/>
        </p:nvSpPr>
        <p:spPr>
          <a:xfrm>
            <a:off x="1718674" y="1368096"/>
            <a:ext cx="720436" cy="4878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Petra</a:t>
            </a:r>
          </a:p>
        </p:txBody>
      </p:sp>
      <p:sp>
        <p:nvSpPr>
          <p:cNvPr id="76" name="Ellipse 75">
            <a:extLst>
              <a:ext uri="{FF2B5EF4-FFF2-40B4-BE49-F238E27FC236}">
                <a16:creationId xmlns:a16="http://schemas.microsoft.com/office/drawing/2014/main" id="{FFCDA668-18F6-462B-84B3-C43C764E9C0E}"/>
              </a:ext>
            </a:extLst>
          </p:cNvPr>
          <p:cNvSpPr/>
          <p:nvPr/>
        </p:nvSpPr>
        <p:spPr>
          <a:xfrm>
            <a:off x="1711065" y="2204703"/>
            <a:ext cx="720436" cy="487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err="1"/>
              <a:t>You</a:t>
            </a:r>
            <a:endParaRPr lang="da-DK" sz="1000" b="1" dirty="0"/>
          </a:p>
        </p:txBody>
      </p:sp>
      <p:sp>
        <p:nvSpPr>
          <p:cNvPr id="77" name="Ellipse 76">
            <a:extLst>
              <a:ext uri="{FF2B5EF4-FFF2-40B4-BE49-F238E27FC236}">
                <a16:creationId xmlns:a16="http://schemas.microsoft.com/office/drawing/2014/main" id="{9BD1CD83-70B1-484C-98FB-81F6FBD533FB}"/>
              </a:ext>
            </a:extLst>
          </p:cNvPr>
          <p:cNvSpPr/>
          <p:nvPr/>
        </p:nvSpPr>
        <p:spPr>
          <a:xfrm>
            <a:off x="1680445" y="4839872"/>
            <a:ext cx="821788" cy="4878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Hanna</a:t>
            </a:r>
          </a:p>
        </p:txBody>
      </p:sp>
      <p:sp>
        <p:nvSpPr>
          <p:cNvPr id="78" name="Ellipse 77">
            <a:extLst>
              <a:ext uri="{FF2B5EF4-FFF2-40B4-BE49-F238E27FC236}">
                <a16:creationId xmlns:a16="http://schemas.microsoft.com/office/drawing/2014/main" id="{2D42AB18-4693-46D7-8C6E-96444784BE4E}"/>
              </a:ext>
            </a:extLst>
          </p:cNvPr>
          <p:cNvSpPr/>
          <p:nvPr/>
        </p:nvSpPr>
        <p:spPr>
          <a:xfrm>
            <a:off x="1680445" y="4298307"/>
            <a:ext cx="821788" cy="4878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Mark</a:t>
            </a:r>
          </a:p>
        </p:txBody>
      </p:sp>
      <p:sp>
        <p:nvSpPr>
          <p:cNvPr id="79" name="Ellipse 78">
            <a:extLst>
              <a:ext uri="{FF2B5EF4-FFF2-40B4-BE49-F238E27FC236}">
                <a16:creationId xmlns:a16="http://schemas.microsoft.com/office/drawing/2014/main" id="{651BF4C3-B8D8-4A4C-A87B-0EB8FB72EABC}"/>
              </a:ext>
            </a:extLst>
          </p:cNvPr>
          <p:cNvSpPr/>
          <p:nvPr/>
        </p:nvSpPr>
        <p:spPr>
          <a:xfrm>
            <a:off x="1661672" y="3756743"/>
            <a:ext cx="859334" cy="4878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Edward</a:t>
            </a:r>
          </a:p>
        </p:txBody>
      </p:sp>
      <p:sp>
        <p:nvSpPr>
          <p:cNvPr id="80" name="Ellipse 79">
            <a:extLst>
              <a:ext uri="{FF2B5EF4-FFF2-40B4-BE49-F238E27FC236}">
                <a16:creationId xmlns:a16="http://schemas.microsoft.com/office/drawing/2014/main" id="{A56EACAE-04C1-4D2F-9AB0-47A75B5F348F}"/>
              </a:ext>
            </a:extLst>
          </p:cNvPr>
          <p:cNvSpPr/>
          <p:nvPr/>
        </p:nvSpPr>
        <p:spPr>
          <a:xfrm>
            <a:off x="1676485" y="3215179"/>
            <a:ext cx="829708" cy="4878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Carl</a:t>
            </a:r>
          </a:p>
        </p:txBody>
      </p:sp>
      <p:sp>
        <p:nvSpPr>
          <p:cNvPr id="81" name="Ellipse 80">
            <a:extLst>
              <a:ext uri="{FF2B5EF4-FFF2-40B4-BE49-F238E27FC236}">
                <a16:creationId xmlns:a16="http://schemas.microsoft.com/office/drawing/2014/main" id="{9026FBFB-3C54-4C6B-BC85-0574413AF41C}"/>
              </a:ext>
            </a:extLst>
          </p:cNvPr>
          <p:cNvSpPr/>
          <p:nvPr/>
        </p:nvSpPr>
        <p:spPr>
          <a:xfrm>
            <a:off x="4117982" y="1368667"/>
            <a:ext cx="720436" cy="4878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Adam</a:t>
            </a:r>
          </a:p>
        </p:txBody>
      </p:sp>
      <p:sp>
        <p:nvSpPr>
          <p:cNvPr id="82" name="Ellipse 81">
            <a:extLst>
              <a:ext uri="{FF2B5EF4-FFF2-40B4-BE49-F238E27FC236}">
                <a16:creationId xmlns:a16="http://schemas.microsoft.com/office/drawing/2014/main" id="{305C19C4-9504-42AC-B0F1-680FC935D997}"/>
              </a:ext>
            </a:extLst>
          </p:cNvPr>
          <p:cNvSpPr/>
          <p:nvPr/>
        </p:nvSpPr>
        <p:spPr>
          <a:xfrm>
            <a:off x="4352254" y="2208605"/>
            <a:ext cx="720436" cy="4878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Felix</a:t>
            </a:r>
          </a:p>
        </p:txBody>
      </p:sp>
      <p:sp>
        <p:nvSpPr>
          <p:cNvPr id="83" name="Ellipse 82">
            <a:extLst>
              <a:ext uri="{FF2B5EF4-FFF2-40B4-BE49-F238E27FC236}">
                <a16:creationId xmlns:a16="http://schemas.microsoft.com/office/drawing/2014/main" id="{DDE7F3D3-182F-48DF-830D-F8588DEC608D}"/>
              </a:ext>
            </a:extLst>
          </p:cNvPr>
          <p:cNvSpPr/>
          <p:nvPr/>
        </p:nvSpPr>
        <p:spPr>
          <a:xfrm>
            <a:off x="3232553" y="2199239"/>
            <a:ext cx="833817" cy="4878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Daniela</a:t>
            </a:r>
          </a:p>
        </p:txBody>
      </p:sp>
      <p:sp>
        <p:nvSpPr>
          <p:cNvPr id="84" name="Ellipse 83">
            <a:extLst>
              <a:ext uri="{FF2B5EF4-FFF2-40B4-BE49-F238E27FC236}">
                <a16:creationId xmlns:a16="http://schemas.microsoft.com/office/drawing/2014/main" id="{5EA21BEB-8BCB-4BC0-A8BE-F40858D85C68}"/>
              </a:ext>
            </a:extLst>
          </p:cNvPr>
          <p:cNvSpPr/>
          <p:nvPr/>
        </p:nvSpPr>
        <p:spPr>
          <a:xfrm>
            <a:off x="10499321" y="1368096"/>
            <a:ext cx="1108829" cy="4878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Production</a:t>
            </a:r>
          </a:p>
        </p:txBody>
      </p:sp>
      <p:sp>
        <p:nvSpPr>
          <p:cNvPr id="85" name="Ellipse 84">
            <a:extLst>
              <a:ext uri="{FF2B5EF4-FFF2-40B4-BE49-F238E27FC236}">
                <a16:creationId xmlns:a16="http://schemas.microsoft.com/office/drawing/2014/main" id="{61F389A2-5E85-4AC3-9BEE-2C6D6016D0FE}"/>
              </a:ext>
            </a:extLst>
          </p:cNvPr>
          <p:cNvSpPr/>
          <p:nvPr/>
        </p:nvSpPr>
        <p:spPr>
          <a:xfrm>
            <a:off x="10499321" y="1973618"/>
            <a:ext cx="1108829" cy="4878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Sale</a:t>
            </a:r>
          </a:p>
        </p:txBody>
      </p:sp>
      <p:sp>
        <p:nvSpPr>
          <p:cNvPr id="86" name="Ellipse 85">
            <a:extLst>
              <a:ext uri="{FF2B5EF4-FFF2-40B4-BE49-F238E27FC236}">
                <a16:creationId xmlns:a16="http://schemas.microsoft.com/office/drawing/2014/main" id="{D12A8115-86AF-4210-82AF-5F2BD311D3F5}"/>
              </a:ext>
            </a:extLst>
          </p:cNvPr>
          <p:cNvSpPr/>
          <p:nvPr/>
        </p:nvSpPr>
        <p:spPr>
          <a:xfrm>
            <a:off x="10499321" y="2579140"/>
            <a:ext cx="1108829" cy="48784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R&amp;D, technology</a:t>
            </a:r>
          </a:p>
        </p:txBody>
      </p:sp>
      <p:sp>
        <p:nvSpPr>
          <p:cNvPr id="87" name="CustomShape 7">
            <a:extLst>
              <a:ext uri="{FF2B5EF4-FFF2-40B4-BE49-F238E27FC236}">
                <a16:creationId xmlns:a16="http://schemas.microsoft.com/office/drawing/2014/main" id="{88D355D5-AEC9-4D4F-9A33-BCC811591B2C}"/>
              </a:ext>
            </a:extLst>
          </p:cNvPr>
          <p:cNvSpPr/>
          <p:nvPr/>
        </p:nvSpPr>
        <p:spPr>
          <a:xfrm>
            <a:off x="6504255" y="4165464"/>
            <a:ext cx="681120" cy="212040"/>
          </a:xfrm>
          <a:prstGeom prst="rect">
            <a:avLst/>
          </a:prstGeom>
          <a:noFill/>
          <a:ln w="9360">
            <a:noFill/>
          </a:ln>
        </p:spPr>
        <p:txBody>
          <a:bodyPr wrap="none" lIns="90000" tIns="45000" rIns="90000" bIns="45000"/>
          <a:lstStyle/>
          <a:p>
            <a:pPr algn="ctr">
              <a:lnSpc>
                <a:spcPct val="100000"/>
              </a:lnSpc>
            </a:pPr>
            <a:r>
              <a:rPr lang="da-DK" sz="1100" b="1" dirty="0">
                <a:latin typeface="Arial" panose="020B0604020202020204" pitchFamily="34" charset="0"/>
                <a:cs typeface="Arial" panose="020B0604020202020204" pitchFamily="34" charset="0"/>
              </a:rPr>
              <a:t>Ny adfærd</a:t>
            </a:r>
          </a:p>
        </p:txBody>
      </p:sp>
      <p:sp>
        <p:nvSpPr>
          <p:cNvPr id="88" name="Ellipse 87">
            <a:extLst>
              <a:ext uri="{FF2B5EF4-FFF2-40B4-BE49-F238E27FC236}">
                <a16:creationId xmlns:a16="http://schemas.microsoft.com/office/drawing/2014/main" id="{BE6727C5-4A6E-4CFD-84DB-A7A12FD6480B}"/>
              </a:ext>
            </a:extLst>
          </p:cNvPr>
          <p:cNvSpPr/>
          <p:nvPr/>
        </p:nvSpPr>
        <p:spPr>
          <a:xfrm>
            <a:off x="6485346" y="4077729"/>
            <a:ext cx="720436" cy="4878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Iris</a:t>
            </a:r>
          </a:p>
        </p:txBody>
      </p:sp>
      <p:sp>
        <p:nvSpPr>
          <p:cNvPr id="89" name="Ellipse 88">
            <a:extLst>
              <a:ext uri="{FF2B5EF4-FFF2-40B4-BE49-F238E27FC236}">
                <a16:creationId xmlns:a16="http://schemas.microsoft.com/office/drawing/2014/main" id="{614B12D4-1766-4E4D-B11D-7407567C96D0}"/>
              </a:ext>
            </a:extLst>
          </p:cNvPr>
          <p:cNvSpPr/>
          <p:nvPr/>
        </p:nvSpPr>
        <p:spPr>
          <a:xfrm>
            <a:off x="6464939" y="3459101"/>
            <a:ext cx="720436" cy="4878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t>Bert</a:t>
            </a:r>
          </a:p>
        </p:txBody>
      </p:sp>
    </p:spTree>
    <p:extLst>
      <p:ext uri="{BB962C8B-B14F-4D97-AF65-F5344CB8AC3E}">
        <p14:creationId xmlns:p14="http://schemas.microsoft.com/office/powerpoint/2010/main" val="246288013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4080</TotalTime>
  <Words>1526</Words>
  <Application>Microsoft Office PowerPoint</Application>
  <PresentationFormat>Widescreen</PresentationFormat>
  <Paragraphs>318</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Bruger</dc:creator>
  <cp:lastModifiedBy>John Ryding Olsson</cp:lastModifiedBy>
  <cp:revision>523</cp:revision>
  <dcterms:created xsi:type="dcterms:W3CDTF">2016-02-08T10:56:06Z</dcterms:created>
  <dcterms:modified xsi:type="dcterms:W3CDTF">2020-02-27T07:37:04Z</dcterms:modified>
</cp:coreProperties>
</file>