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4" r:id="rId2"/>
    <p:sldId id="268" r:id="rId3"/>
    <p:sldId id="292" r:id="rId4"/>
    <p:sldId id="338" r:id="rId5"/>
    <p:sldId id="339" r:id="rId6"/>
    <p:sldId id="342" r:id="rId7"/>
    <p:sldId id="336" r:id="rId8"/>
    <p:sldId id="337" r:id="rId9"/>
    <p:sldId id="276" r:id="rId10"/>
    <p:sldId id="297" r:id="rId11"/>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8" autoAdjust="0"/>
    <p:restoredTop sz="94660"/>
  </p:normalViewPr>
  <p:slideViewPr>
    <p:cSldViewPr snapToGrid="0">
      <p:cViewPr varScale="1">
        <p:scale>
          <a:sx n="86" d="100"/>
          <a:sy n="86" d="100"/>
        </p:scale>
        <p:origin x="33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BB2575-EAF0-493C-A293-6651C70BD955}"/>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DDA8A9F0-AFAC-41E6-8512-C44024AD50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480944EB-FF11-4858-92BE-9F7329C1D1FD}"/>
              </a:ext>
            </a:extLst>
          </p:cNvPr>
          <p:cNvSpPr>
            <a:spLocks noGrp="1"/>
          </p:cNvSpPr>
          <p:nvPr>
            <p:ph type="dt" sz="half" idx="10"/>
          </p:nvPr>
        </p:nvSpPr>
        <p:spPr/>
        <p:txBody>
          <a:bodyPr/>
          <a:lstStyle/>
          <a:p>
            <a:fld id="{0A83021A-3B5D-43DD-A13B-941C8C26F390}" type="datetimeFigureOut">
              <a:rPr lang="da-DK" smtClean="0"/>
              <a:t>30-05-2019</a:t>
            </a:fld>
            <a:endParaRPr lang="da-DK"/>
          </a:p>
        </p:txBody>
      </p:sp>
      <p:sp>
        <p:nvSpPr>
          <p:cNvPr id="5" name="Pladsholder til sidefod 4">
            <a:extLst>
              <a:ext uri="{FF2B5EF4-FFF2-40B4-BE49-F238E27FC236}">
                <a16:creationId xmlns:a16="http://schemas.microsoft.com/office/drawing/2014/main" id="{39C344EF-402E-4F29-9F15-52F0788F0EA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07E55141-ACE7-4DC4-9810-076419BCD81F}"/>
              </a:ext>
            </a:extLst>
          </p:cNvPr>
          <p:cNvSpPr>
            <a:spLocks noGrp="1"/>
          </p:cNvSpPr>
          <p:nvPr>
            <p:ph type="sldNum" sz="quarter" idx="12"/>
          </p:nvPr>
        </p:nvSpPr>
        <p:spPr/>
        <p:txBody>
          <a:bodyPr/>
          <a:lstStyle/>
          <a:p>
            <a:fld id="{90EF02EE-831B-42A6-A19F-62E06C7D193D}" type="slidenum">
              <a:rPr lang="da-DK" smtClean="0"/>
              <a:t>‹nr.›</a:t>
            </a:fld>
            <a:endParaRPr lang="da-DK"/>
          </a:p>
        </p:txBody>
      </p:sp>
    </p:spTree>
    <p:extLst>
      <p:ext uri="{BB962C8B-B14F-4D97-AF65-F5344CB8AC3E}">
        <p14:creationId xmlns:p14="http://schemas.microsoft.com/office/powerpoint/2010/main" val="2870678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E2682D-7456-407A-9E2D-700A1D7C9597}"/>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163E7762-1C57-44AB-B1FF-827739D2D409}"/>
              </a:ext>
            </a:extLst>
          </p:cNvPr>
          <p:cNvSpPr>
            <a:spLocks noGrp="1"/>
          </p:cNvSpPr>
          <p:nvPr>
            <p:ph type="body" orient="vert" idx="1"/>
          </p:nvPr>
        </p:nvSpPr>
        <p:spPr/>
        <p:txBody>
          <a:bodyPr vert="eaVert"/>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EAAD3C3B-A83A-410F-BE84-37DF554B3BD8}"/>
              </a:ext>
            </a:extLst>
          </p:cNvPr>
          <p:cNvSpPr>
            <a:spLocks noGrp="1"/>
          </p:cNvSpPr>
          <p:nvPr>
            <p:ph type="dt" sz="half" idx="10"/>
          </p:nvPr>
        </p:nvSpPr>
        <p:spPr/>
        <p:txBody>
          <a:bodyPr/>
          <a:lstStyle/>
          <a:p>
            <a:fld id="{0A83021A-3B5D-43DD-A13B-941C8C26F390}" type="datetimeFigureOut">
              <a:rPr lang="da-DK" smtClean="0"/>
              <a:t>30-05-2019</a:t>
            </a:fld>
            <a:endParaRPr lang="da-DK"/>
          </a:p>
        </p:txBody>
      </p:sp>
      <p:sp>
        <p:nvSpPr>
          <p:cNvPr id="5" name="Pladsholder til sidefod 4">
            <a:extLst>
              <a:ext uri="{FF2B5EF4-FFF2-40B4-BE49-F238E27FC236}">
                <a16:creationId xmlns:a16="http://schemas.microsoft.com/office/drawing/2014/main" id="{8045FD8B-0EAF-4587-8D90-5B3626A7F4C3}"/>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ADBA64E6-8F62-47E8-8BBA-F1F553D69BA7}"/>
              </a:ext>
            </a:extLst>
          </p:cNvPr>
          <p:cNvSpPr>
            <a:spLocks noGrp="1"/>
          </p:cNvSpPr>
          <p:nvPr>
            <p:ph type="sldNum" sz="quarter" idx="12"/>
          </p:nvPr>
        </p:nvSpPr>
        <p:spPr/>
        <p:txBody>
          <a:bodyPr/>
          <a:lstStyle/>
          <a:p>
            <a:fld id="{90EF02EE-831B-42A6-A19F-62E06C7D193D}" type="slidenum">
              <a:rPr lang="da-DK" smtClean="0"/>
              <a:t>‹nr.›</a:t>
            </a:fld>
            <a:endParaRPr lang="da-DK"/>
          </a:p>
        </p:txBody>
      </p:sp>
    </p:spTree>
    <p:extLst>
      <p:ext uri="{BB962C8B-B14F-4D97-AF65-F5344CB8AC3E}">
        <p14:creationId xmlns:p14="http://schemas.microsoft.com/office/powerpoint/2010/main" val="3419919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2B2B531E-7927-403E-A019-9A0EBCE483A6}"/>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73241D12-2F0B-4862-973E-E2AFB93E9334}"/>
              </a:ext>
            </a:extLst>
          </p:cNvPr>
          <p:cNvSpPr>
            <a:spLocks noGrp="1"/>
          </p:cNvSpPr>
          <p:nvPr>
            <p:ph type="body" orient="vert" idx="1"/>
          </p:nvPr>
        </p:nvSpPr>
        <p:spPr>
          <a:xfrm>
            <a:off x="838200" y="365125"/>
            <a:ext cx="7734300" cy="5811838"/>
          </a:xfrm>
        </p:spPr>
        <p:txBody>
          <a:bodyPr vert="eaVert"/>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ACB70B56-0C05-4DE3-82D2-9303B9555B61}"/>
              </a:ext>
            </a:extLst>
          </p:cNvPr>
          <p:cNvSpPr>
            <a:spLocks noGrp="1"/>
          </p:cNvSpPr>
          <p:nvPr>
            <p:ph type="dt" sz="half" idx="10"/>
          </p:nvPr>
        </p:nvSpPr>
        <p:spPr/>
        <p:txBody>
          <a:bodyPr/>
          <a:lstStyle/>
          <a:p>
            <a:fld id="{0A83021A-3B5D-43DD-A13B-941C8C26F390}" type="datetimeFigureOut">
              <a:rPr lang="da-DK" smtClean="0"/>
              <a:t>30-05-2019</a:t>
            </a:fld>
            <a:endParaRPr lang="da-DK"/>
          </a:p>
        </p:txBody>
      </p:sp>
      <p:sp>
        <p:nvSpPr>
          <p:cNvPr id="5" name="Pladsholder til sidefod 4">
            <a:extLst>
              <a:ext uri="{FF2B5EF4-FFF2-40B4-BE49-F238E27FC236}">
                <a16:creationId xmlns:a16="http://schemas.microsoft.com/office/drawing/2014/main" id="{40DD3BE1-FBA8-44A4-991F-8EE01BAADA5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1BF77A7A-DA4C-43E3-AFD0-99E8032CDCE2}"/>
              </a:ext>
            </a:extLst>
          </p:cNvPr>
          <p:cNvSpPr>
            <a:spLocks noGrp="1"/>
          </p:cNvSpPr>
          <p:nvPr>
            <p:ph type="sldNum" sz="quarter" idx="12"/>
          </p:nvPr>
        </p:nvSpPr>
        <p:spPr/>
        <p:txBody>
          <a:bodyPr/>
          <a:lstStyle/>
          <a:p>
            <a:fld id="{90EF02EE-831B-42A6-A19F-62E06C7D193D}" type="slidenum">
              <a:rPr lang="da-DK" smtClean="0"/>
              <a:t>‹nr.›</a:t>
            </a:fld>
            <a:endParaRPr lang="da-DK"/>
          </a:p>
        </p:txBody>
      </p:sp>
    </p:spTree>
    <p:extLst>
      <p:ext uri="{BB962C8B-B14F-4D97-AF65-F5344CB8AC3E}">
        <p14:creationId xmlns:p14="http://schemas.microsoft.com/office/powerpoint/2010/main" val="4089972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5E4DA3-5A08-4F07-850F-1221C66E0DFD}"/>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31261B50-306A-413A-879E-F1ACB35B868A}"/>
              </a:ext>
            </a:extLst>
          </p:cNvPr>
          <p:cNvSpPr>
            <a:spLocks noGrp="1"/>
          </p:cNvSpPr>
          <p:nvPr>
            <p:ph idx="1"/>
          </p:nvPr>
        </p:nvSpPr>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4C03236A-7D4F-4C23-A74E-C98E068B0C3B}"/>
              </a:ext>
            </a:extLst>
          </p:cNvPr>
          <p:cNvSpPr>
            <a:spLocks noGrp="1"/>
          </p:cNvSpPr>
          <p:nvPr>
            <p:ph type="dt" sz="half" idx="10"/>
          </p:nvPr>
        </p:nvSpPr>
        <p:spPr/>
        <p:txBody>
          <a:bodyPr/>
          <a:lstStyle/>
          <a:p>
            <a:fld id="{0A83021A-3B5D-43DD-A13B-941C8C26F390}" type="datetimeFigureOut">
              <a:rPr lang="da-DK" smtClean="0"/>
              <a:t>30-05-2019</a:t>
            </a:fld>
            <a:endParaRPr lang="da-DK"/>
          </a:p>
        </p:txBody>
      </p:sp>
      <p:sp>
        <p:nvSpPr>
          <p:cNvPr id="5" name="Pladsholder til sidefod 4">
            <a:extLst>
              <a:ext uri="{FF2B5EF4-FFF2-40B4-BE49-F238E27FC236}">
                <a16:creationId xmlns:a16="http://schemas.microsoft.com/office/drawing/2014/main" id="{C519432E-DAF2-4368-A653-F954ED547370}"/>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D7830DA-F17F-4A5C-A6EF-4567545F7DF1}"/>
              </a:ext>
            </a:extLst>
          </p:cNvPr>
          <p:cNvSpPr>
            <a:spLocks noGrp="1"/>
          </p:cNvSpPr>
          <p:nvPr>
            <p:ph type="sldNum" sz="quarter" idx="12"/>
          </p:nvPr>
        </p:nvSpPr>
        <p:spPr/>
        <p:txBody>
          <a:bodyPr/>
          <a:lstStyle/>
          <a:p>
            <a:fld id="{90EF02EE-831B-42A6-A19F-62E06C7D193D}" type="slidenum">
              <a:rPr lang="da-DK" smtClean="0"/>
              <a:t>‹nr.›</a:t>
            </a:fld>
            <a:endParaRPr lang="da-DK"/>
          </a:p>
        </p:txBody>
      </p:sp>
    </p:spTree>
    <p:extLst>
      <p:ext uri="{BB962C8B-B14F-4D97-AF65-F5344CB8AC3E}">
        <p14:creationId xmlns:p14="http://schemas.microsoft.com/office/powerpoint/2010/main" val="248743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D3E154-C326-4116-AF3D-DC8DDFB9C5F4}"/>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32319CCD-F2E5-43BB-8826-ACE1B6FA1F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Rediger teksttypografien i masteren</a:t>
            </a:r>
          </a:p>
        </p:txBody>
      </p:sp>
      <p:sp>
        <p:nvSpPr>
          <p:cNvPr id="4" name="Pladsholder til dato 3">
            <a:extLst>
              <a:ext uri="{FF2B5EF4-FFF2-40B4-BE49-F238E27FC236}">
                <a16:creationId xmlns:a16="http://schemas.microsoft.com/office/drawing/2014/main" id="{A8947508-DBE9-4C27-9FE4-AFD4CC3D5575}"/>
              </a:ext>
            </a:extLst>
          </p:cNvPr>
          <p:cNvSpPr>
            <a:spLocks noGrp="1"/>
          </p:cNvSpPr>
          <p:nvPr>
            <p:ph type="dt" sz="half" idx="10"/>
          </p:nvPr>
        </p:nvSpPr>
        <p:spPr/>
        <p:txBody>
          <a:bodyPr/>
          <a:lstStyle/>
          <a:p>
            <a:fld id="{0A83021A-3B5D-43DD-A13B-941C8C26F390}" type="datetimeFigureOut">
              <a:rPr lang="da-DK" smtClean="0"/>
              <a:t>30-05-2019</a:t>
            </a:fld>
            <a:endParaRPr lang="da-DK"/>
          </a:p>
        </p:txBody>
      </p:sp>
      <p:sp>
        <p:nvSpPr>
          <p:cNvPr id="5" name="Pladsholder til sidefod 4">
            <a:extLst>
              <a:ext uri="{FF2B5EF4-FFF2-40B4-BE49-F238E27FC236}">
                <a16:creationId xmlns:a16="http://schemas.microsoft.com/office/drawing/2014/main" id="{EB8C9D96-6DB4-47A3-9788-489913655607}"/>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EA5300A8-7439-4D2B-BA3E-4BF11EFC9F3F}"/>
              </a:ext>
            </a:extLst>
          </p:cNvPr>
          <p:cNvSpPr>
            <a:spLocks noGrp="1"/>
          </p:cNvSpPr>
          <p:nvPr>
            <p:ph type="sldNum" sz="quarter" idx="12"/>
          </p:nvPr>
        </p:nvSpPr>
        <p:spPr/>
        <p:txBody>
          <a:bodyPr/>
          <a:lstStyle/>
          <a:p>
            <a:fld id="{90EF02EE-831B-42A6-A19F-62E06C7D193D}" type="slidenum">
              <a:rPr lang="da-DK" smtClean="0"/>
              <a:t>‹nr.›</a:t>
            </a:fld>
            <a:endParaRPr lang="da-DK"/>
          </a:p>
        </p:txBody>
      </p:sp>
    </p:spTree>
    <p:extLst>
      <p:ext uri="{BB962C8B-B14F-4D97-AF65-F5344CB8AC3E}">
        <p14:creationId xmlns:p14="http://schemas.microsoft.com/office/powerpoint/2010/main" val="2349959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87E137-0FF2-4384-92E5-8EE84CF0C5C0}"/>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6BEC333A-8354-43ED-A7B0-8848D50D95D9}"/>
              </a:ext>
            </a:extLst>
          </p:cNvPr>
          <p:cNvSpPr>
            <a:spLocks noGrp="1"/>
          </p:cNvSpPr>
          <p:nvPr>
            <p:ph sz="half" idx="1"/>
          </p:nvPr>
        </p:nvSpPr>
        <p:spPr>
          <a:xfrm>
            <a:off x="838200" y="1825625"/>
            <a:ext cx="5181600" cy="435133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9FB412EB-C7F8-4E80-AD2D-38F6D9DE33F8}"/>
              </a:ext>
            </a:extLst>
          </p:cNvPr>
          <p:cNvSpPr>
            <a:spLocks noGrp="1"/>
          </p:cNvSpPr>
          <p:nvPr>
            <p:ph sz="half" idx="2"/>
          </p:nvPr>
        </p:nvSpPr>
        <p:spPr>
          <a:xfrm>
            <a:off x="6172200" y="1825625"/>
            <a:ext cx="5181600" cy="435133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3211F561-99A2-41BC-A3DF-8D259832BF3F}"/>
              </a:ext>
            </a:extLst>
          </p:cNvPr>
          <p:cNvSpPr>
            <a:spLocks noGrp="1"/>
          </p:cNvSpPr>
          <p:nvPr>
            <p:ph type="dt" sz="half" idx="10"/>
          </p:nvPr>
        </p:nvSpPr>
        <p:spPr/>
        <p:txBody>
          <a:bodyPr/>
          <a:lstStyle/>
          <a:p>
            <a:fld id="{0A83021A-3B5D-43DD-A13B-941C8C26F390}" type="datetimeFigureOut">
              <a:rPr lang="da-DK" smtClean="0"/>
              <a:t>30-05-2019</a:t>
            </a:fld>
            <a:endParaRPr lang="da-DK"/>
          </a:p>
        </p:txBody>
      </p:sp>
      <p:sp>
        <p:nvSpPr>
          <p:cNvPr id="6" name="Pladsholder til sidefod 5">
            <a:extLst>
              <a:ext uri="{FF2B5EF4-FFF2-40B4-BE49-F238E27FC236}">
                <a16:creationId xmlns:a16="http://schemas.microsoft.com/office/drawing/2014/main" id="{3F7A447C-67B0-473C-8ABF-F0C3C7386991}"/>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68B25796-E3DE-4DF0-8928-A68F8C239808}"/>
              </a:ext>
            </a:extLst>
          </p:cNvPr>
          <p:cNvSpPr>
            <a:spLocks noGrp="1"/>
          </p:cNvSpPr>
          <p:nvPr>
            <p:ph type="sldNum" sz="quarter" idx="12"/>
          </p:nvPr>
        </p:nvSpPr>
        <p:spPr/>
        <p:txBody>
          <a:bodyPr/>
          <a:lstStyle/>
          <a:p>
            <a:fld id="{90EF02EE-831B-42A6-A19F-62E06C7D193D}" type="slidenum">
              <a:rPr lang="da-DK" smtClean="0"/>
              <a:t>‹nr.›</a:t>
            </a:fld>
            <a:endParaRPr lang="da-DK"/>
          </a:p>
        </p:txBody>
      </p:sp>
    </p:spTree>
    <p:extLst>
      <p:ext uri="{BB962C8B-B14F-4D97-AF65-F5344CB8AC3E}">
        <p14:creationId xmlns:p14="http://schemas.microsoft.com/office/powerpoint/2010/main" val="4161356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826231-CF2D-4294-BB39-AB41E530EF80}"/>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5291A74C-EF9E-4C23-B447-E872DB0299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4" name="Pladsholder til indhold 3">
            <a:extLst>
              <a:ext uri="{FF2B5EF4-FFF2-40B4-BE49-F238E27FC236}">
                <a16:creationId xmlns:a16="http://schemas.microsoft.com/office/drawing/2014/main" id="{B15E1EC1-2538-4E73-AA19-062098BF31BF}"/>
              </a:ext>
            </a:extLst>
          </p:cNvPr>
          <p:cNvSpPr>
            <a:spLocks noGrp="1"/>
          </p:cNvSpPr>
          <p:nvPr>
            <p:ph sz="half" idx="2"/>
          </p:nvPr>
        </p:nvSpPr>
        <p:spPr>
          <a:xfrm>
            <a:off x="839788" y="2505075"/>
            <a:ext cx="5157787" cy="368458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E6DF3485-3679-4359-98F2-17140C9B72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6" name="Pladsholder til indhold 5">
            <a:extLst>
              <a:ext uri="{FF2B5EF4-FFF2-40B4-BE49-F238E27FC236}">
                <a16:creationId xmlns:a16="http://schemas.microsoft.com/office/drawing/2014/main" id="{D728A950-B30E-4F15-8D81-A4A383DC465A}"/>
              </a:ext>
            </a:extLst>
          </p:cNvPr>
          <p:cNvSpPr>
            <a:spLocks noGrp="1"/>
          </p:cNvSpPr>
          <p:nvPr>
            <p:ph sz="quarter" idx="4"/>
          </p:nvPr>
        </p:nvSpPr>
        <p:spPr>
          <a:xfrm>
            <a:off x="6172200" y="2505075"/>
            <a:ext cx="5183188" cy="368458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B3EF756F-C07A-45F3-98EE-DB6502A9D682}"/>
              </a:ext>
            </a:extLst>
          </p:cNvPr>
          <p:cNvSpPr>
            <a:spLocks noGrp="1"/>
          </p:cNvSpPr>
          <p:nvPr>
            <p:ph type="dt" sz="half" idx="10"/>
          </p:nvPr>
        </p:nvSpPr>
        <p:spPr/>
        <p:txBody>
          <a:bodyPr/>
          <a:lstStyle/>
          <a:p>
            <a:fld id="{0A83021A-3B5D-43DD-A13B-941C8C26F390}" type="datetimeFigureOut">
              <a:rPr lang="da-DK" smtClean="0"/>
              <a:t>30-05-2019</a:t>
            </a:fld>
            <a:endParaRPr lang="da-DK"/>
          </a:p>
        </p:txBody>
      </p:sp>
      <p:sp>
        <p:nvSpPr>
          <p:cNvPr id="8" name="Pladsholder til sidefod 7">
            <a:extLst>
              <a:ext uri="{FF2B5EF4-FFF2-40B4-BE49-F238E27FC236}">
                <a16:creationId xmlns:a16="http://schemas.microsoft.com/office/drawing/2014/main" id="{BCAA3813-75FD-496E-8C23-81169E7F1398}"/>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07F8E9AC-2F81-46ED-AC7D-FEFA53080C94}"/>
              </a:ext>
            </a:extLst>
          </p:cNvPr>
          <p:cNvSpPr>
            <a:spLocks noGrp="1"/>
          </p:cNvSpPr>
          <p:nvPr>
            <p:ph type="sldNum" sz="quarter" idx="12"/>
          </p:nvPr>
        </p:nvSpPr>
        <p:spPr/>
        <p:txBody>
          <a:bodyPr/>
          <a:lstStyle/>
          <a:p>
            <a:fld id="{90EF02EE-831B-42A6-A19F-62E06C7D193D}" type="slidenum">
              <a:rPr lang="da-DK" smtClean="0"/>
              <a:t>‹nr.›</a:t>
            </a:fld>
            <a:endParaRPr lang="da-DK"/>
          </a:p>
        </p:txBody>
      </p:sp>
    </p:spTree>
    <p:extLst>
      <p:ext uri="{BB962C8B-B14F-4D97-AF65-F5344CB8AC3E}">
        <p14:creationId xmlns:p14="http://schemas.microsoft.com/office/powerpoint/2010/main" val="1292827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6F97D6-C063-49E6-BEE2-9024149FEF1A}"/>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106DC790-8C19-4A2E-8ABB-DED69EFC887D}"/>
              </a:ext>
            </a:extLst>
          </p:cNvPr>
          <p:cNvSpPr>
            <a:spLocks noGrp="1"/>
          </p:cNvSpPr>
          <p:nvPr>
            <p:ph type="dt" sz="half" idx="10"/>
          </p:nvPr>
        </p:nvSpPr>
        <p:spPr/>
        <p:txBody>
          <a:bodyPr/>
          <a:lstStyle/>
          <a:p>
            <a:fld id="{0A83021A-3B5D-43DD-A13B-941C8C26F390}" type="datetimeFigureOut">
              <a:rPr lang="da-DK" smtClean="0"/>
              <a:t>30-05-2019</a:t>
            </a:fld>
            <a:endParaRPr lang="da-DK"/>
          </a:p>
        </p:txBody>
      </p:sp>
      <p:sp>
        <p:nvSpPr>
          <p:cNvPr id="4" name="Pladsholder til sidefod 3">
            <a:extLst>
              <a:ext uri="{FF2B5EF4-FFF2-40B4-BE49-F238E27FC236}">
                <a16:creationId xmlns:a16="http://schemas.microsoft.com/office/drawing/2014/main" id="{A98FD671-E2D3-4341-B3AE-F8BE31A3480C}"/>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0396A34E-30F7-4305-82E2-EDD07CF77032}"/>
              </a:ext>
            </a:extLst>
          </p:cNvPr>
          <p:cNvSpPr>
            <a:spLocks noGrp="1"/>
          </p:cNvSpPr>
          <p:nvPr>
            <p:ph type="sldNum" sz="quarter" idx="12"/>
          </p:nvPr>
        </p:nvSpPr>
        <p:spPr/>
        <p:txBody>
          <a:bodyPr/>
          <a:lstStyle/>
          <a:p>
            <a:fld id="{90EF02EE-831B-42A6-A19F-62E06C7D193D}" type="slidenum">
              <a:rPr lang="da-DK" smtClean="0"/>
              <a:t>‹nr.›</a:t>
            </a:fld>
            <a:endParaRPr lang="da-DK"/>
          </a:p>
        </p:txBody>
      </p:sp>
    </p:spTree>
    <p:extLst>
      <p:ext uri="{BB962C8B-B14F-4D97-AF65-F5344CB8AC3E}">
        <p14:creationId xmlns:p14="http://schemas.microsoft.com/office/powerpoint/2010/main" val="2384168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E248E65D-F4D2-4866-ACA6-2E584A900BD2}"/>
              </a:ext>
            </a:extLst>
          </p:cNvPr>
          <p:cNvSpPr>
            <a:spLocks noGrp="1"/>
          </p:cNvSpPr>
          <p:nvPr>
            <p:ph type="dt" sz="half" idx="10"/>
          </p:nvPr>
        </p:nvSpPr>
        <p:spPr/>
        <p:txBody>
          <a:bodyPr/>
          <a:lstStyle/>
          <a:p>
            <a:fld id="{0A83021A-3B5D-43DD-A13B-941C8C26F390}" type="datetimeFigureOut">
              <a:rPr lang="da-DK" smtClean="0"/>
              <a:t>30-05-2019</a:t>
            </a:fld>
            <a:endParaRPr lang="da-DK"/>
          </a:p>
        </p:txBody>
      </p:sp>
      <p:sp>
        <p:nvSpPr>
          <p:cNvPr id="3" name="Pladsholder til sidefod 2">
            <a:extLst>
              <a:ext uri="{FF2B5EF4-FFF2-40B4-BE49-F238E27FC236}">
                <a16:creationId xmlns:a16="http://schemas.microsoft.com/office/drawing/2014/main" id="{7DCADBE5-7734-4B7D-B482-0F877A263AD0}"/>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3121604C-D5C7-418B-A260-F9E4ABE51922}"/>
              </a:ext>
            </a:extLst>
          </p:cNvPr>
          <p:cNvSpPr>
            <a:spLocks noGrp="1"/>
          </p:cNvSpPr>
          <p:nvPr>
            <p:ph type="sldNum" sz="quarter" idx="12"/>
          </p:nvPr>
        </p:nvSpPr>
        <p:spPr/>
        <p:txBody>
          <a:bodyPr/>
          <a:lstStyle/>
          <a:p>
            <a:fld id="{90EF02EE-831B-42A6-A19F-62E06C7D193D}" type="slidenum">
              <a:rPr lang="da-DK" smtClean="0"/>
              <a:t>‹nr.›</a:t>
            </a:fld>
            <a:endParaRPr lang="da-DK"/>
          </a:p>
        </p:txBody>
      </p:sp>
    </p:spTree>
    <p:extLst>
      <p:ext uri="{BB962C8B-B14F-4D97-AF65-F5344CB8AC3E}">
        <p14:creationId xmlns:p14="http://schemas.microsoft.com/office/powerpoint/2010/main" val="1632872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2B1670-0DC6-4753-831F-525F931D334C}"/>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336F3830-BF5E-43E7-A467-D29C158AE3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10D90D2C-FE87-4C16-B9C7-42839C50EE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teksttypografien i masteren</a:t>
            </a:r>
          </a:p>
        </p:txBody>
      </p:sp>
      <p:sp>
        <p:nvSpPr>
          <p:cNvPr id="5" name="Pladsholder til dato 4">
            <a:extLst>
              <a:ext uri="{FF2B5EF4-FFF2-40B4-BE49-F238E27FC236}">
                <a16:creationId xmlns:a16="http://schemas.microsoft.com/office/drawing/2014/main" id="{A5B3ED12-2C0F-4056-8797-88EBC97CAE4D}"/>
              </a:ext>
            </a:extLst>
          </p:cNvPr>
          <p:cNvSpPr>
            <a:spLocks noGrp="1"/>
          </p:cNvSpPr>
          <p:nvPr>
            <p:ph type="dt" sz="half" idx="10"/>
          </p:nvPr>
        </p:nvSpPr>
        <p:spPr/>
        <p:txBody>
          <a:bodyPr/>
          <a:lstStyle/>
          <a:p>
            <a:fld id="{0A83021A-3B5D-43DD-A13B-941C8C26F390}" type="datetimeFigureOut">
              <a:rPr lang="da-DK" smtClean="0"/>
              <a:t>30-05-2019</a:t>
            </a:fld>
            <a:endParaRPr lang="da-DK"/>
          </a:p>
        </p:txBody>
      </p:sp>
      <p:sp>
        <p:nvSpPr>
          <p:cNvPr id="6" name="Pladsholder til sidefod 5">
            <a:extLst>
              <a:ext uri="{FF2B5EF4-FFF2-40B4-BE49-F238E27FC236}">
                <a16:creationId xmlns:a16="http://schemas.microsoft.com/office/drawing/2014/main" id="{0C012003-2BD0-4FA9-9FD3-9C4AF35A4379}"/>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E8354774-D84F-431D-A0CC-A2DA169840CA}"/>
              </a:ext>
            </a:extLst>
          </p:cNvPr>
          <p:cNvSpPr>
            <a:spLocks noGrp="1"/>
          </p:cNvSpPr>
          <p:nvPr>
            <p:ph type="sldNum" sz="quarter" idx="12"/>
          </p:nvPr>
        </p:nvSpPr>
        <p:spPr/>
        <p:txBody>
          <a:bodyPr/>
          <a:lstStyle/>
          <a:p>
            <a:fld id="{90EF02EE-831B-42A6-A19F-62E06C7D193D}" type="slidenum">
              <a:rPr lang="da-DK" smtClean="0"/>
              <a:t>‹nr.›</a:t>
            </a:fld>
            <a:endParaRPr lang="da-DK"/>
          </a:p>
        </p:txBody>
      </p:sp>
    </p:spTree>
    <p:extLst>
      <p:ext uri="{BB962C8B-B14F-4D97-AF65-F5344CB8AC3E}">
        <p14:creationId xmlns:p14="http://schemas.microsoft.com/office/powerpoint/2010/main" val="1848219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07176C-C9BA-4E60-858D-D05BCA9E3E89}"/>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8BC15471-E093-4A60-A8BD-DEC8E1E904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C91F6B37-209D-4BFC-9246-41036A3E9D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teksttypografien i masteren</a:t>
            </a:r>
          </a:p>
        </p:txBody>
      </p:sp>
      <p:sp>
        <p:nvSpPr>
          <p:cNvPr id="5" name="Pladsholder til dato 4">
            <a:extLst>
              <a:ext uri="{FF2B5EF4-FFF2-40B4-BE49-F238E27FC236}">
                <a16:creationId xmlns:a16="http://schemas.microsoft.com/office/drawing/2014/main" id="{4A833D4C-5AC0-4C2B-B201-F9AEE7FA91AE}"/>
              </a:ext>
            </a:extLst>
          </p:cNvPr>
          <p:cNvSpPr>
            <a:spLocks noGrp="1"/>
          </p:cNvSpPr>
          <p:nvPr>
            <p:ph type="dt" sz="half" idx="10"/>
          </p:nvPr>
        </p:nvSpPr>
        <p:spPr/>
        <p:txBody>
          <a:bodyPr/>
          <a:lstStyle/>
          <a:p>
            <a:fld id="{0A83021A-3B5D-43DD-A13B-941C8C26F390}" type="datetimeFigureOut">
              <a:rPr lang="da-DK" smtClean="0"/>
              <a:t>30-05-2019</a:t>
            </a:fld>
            <a:endParaRPr lang="da-DK"/>
          </a:p>
        </p:txBody>
      </p:sp>
      <p:sp>
        <p:nvSpPr>
          <p:cNvPr id="6" name="Pladsholder til sidefod 5">
            <a:extLst>
              <a:ext uri="{FF2B5EF4-FFF2-40B4-BE49-F238E27FC236}">
                <a16:creationId xmlns:a16="http://schemas.microsoft.com/office/drawing/2014/main" id="{99D14B68-CD02-4838-ACC1-B56B044F9D4E}"/>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79023A6B-2BB8-4695-AA0C-16899D3B4D4A}"/>
              </a:ext>
            </a:extLst>
          </p:cNvPr>
          <p:cNvSpPr>
            <a:spLocks noGrp="1"/>
          </p:cNvSpPr>
          <p:nvPr>
            <p:ph type="sldNum" sz="quarter" idx="12"/>
          </p:nvPr>
        </p:nvSpPr>
        <p:spPr/>
        <p:txBody>
          <a:bodyPr/>
          <a:lstStyle/>
          <a:p>
            <a:fld id="{90EF02EE-831B-42A6-A19F-62E06C7D193D}" type="slidenum">
              <a:rPr lang="da-DK" smtClean="0"/>
              <a:t>‹nr.›</a:t>
            </a:fld>
            <a:endParaRPr lang="da-DK"/>
          </a:p>
        </p:txBody>
      </p:sp>
    </p:spTree>
    <p:extLst>
      <p:ext uri="{BB962C8B-B14F-4D97-AF65-F5344CB8AC3E}">
        <p14:creationId xmlns:p14="http://schemas.microsoft.com/office/powerpoint/2010/main" val="2581021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1055685F-AFB9-4A8D-936E-C1560070C6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50C0C1ED-53F4-45B2-B03E-5FC2850C48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68E75D30-D621-4C72-B710-B741F54591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83021A-3B5D-43DD-A13B-941C8C26F390}" type="datetimeFigureOut">
              <a:rPr lang="da-DK" smtClean="0"/>
              <a:t>30-05-2019</a:t>
            </a:fld>
            <a:endParaRPr lang="da-DK"/>
          </a:p>
        </p:txBody>
      </p:sp>
      <p:sp>
        <p:nvSpPr>
          <p:cNvPr id="5" name="Pladsholder til sidefod 4">
            <a:extLst>
              <a:ext uri="{FF2B5EF4-FFF2-40B4-BE49-F238E27FC236}">
                <a16:creationId xmlns:a16="http://schemas.microsoft.com/office/drawing/2014/main" id="{7729E81C-661C-467B-BE8F-7DEF18247A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40E7ADC0-6CEF-4F7F-A606-E9CA33D716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EF02EE-831B-42A6-A19F-62E06C7D193D}" type="slidenum">
              <a:rPr lang="da-DK" smtClean="0"/>
              <a:t>‹nr.›</a:t>
            </a:fld>
            <a:endParaRPr lang="da-DK"/>
          </a:p>
        </p:txBody>
      </p:sp>
    </p:spTree>
    <p:extLst>
      <p:ext uri="{BB962C8B-B14F-4D97-AF65-F5344CB8AC3E}">
        <p14:creationId xmlns:p14="http://schemas.microsoft.com/office/powerpoint/2010/main" val="2429880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a:extLst>
              <a:ext uri="{FF2B5EF4-FFF2-40B4-BE49-F238E27FC236}">
                <a16:creationId xmlns:a16="http://schemas.microsoft.com/office/drawing/2014/main" id="{C8769A18-0811-4AE6-9C0A-CC570AB393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4064000"/>
          </a:xfrm>
          <a:prstGeom prst="rect">
            <a:avLst/>
          </a:prstGeom>
        </p:spPr>
      </p:pic>
      <p:pic>
        <p:nvPicPr>
          <p:cNvPr id="7" name="Billede 6">
            <a:extLst>
              <a:ext uri="{FF2B5EF4-FFF2-40B4-BE49-F238E27FC236}">
                <a16:creationId xmlns:a16="http://schemas.microsoft.com/office/drawing/2014/main" id="{FA79AB58-71C6-4385-AA36-8157C9942B3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4982" y="738228"/>
            <a:ext cx="2531151" cy="610880"/>
          </a:xfrm>
          <a:prstGeom prst="rect">
            <a:avLst/>
          </a:prstGeom>
        </p:spPr>
      </p:pic>
      <p:sp>
        <p:nvSpPr>
          <p:cNvPr id="9" name="Tekstfelt 8">
            <a:extLst>
              <a:ext uri="{FF2B5EF4-FFF2-40B4-BE49-F238E27FC236}">
                <a16:creationId xmlns:a16="http://schemas.microsoft.com/office/drawing/2014/main" id="{4C2A3ADD-4E0F-48A2-9109-CAA23FAD6335}"/>
              </a:ext>
            </a:extLst>
          </p:cNvPr>
          <p:cNvSpPr txBox="1"/>
          <p:nvPr/>
        </p:nvSpPr>
        <p:spPr>
          <a:xfrm>
            <a:off x="1328851" y="4723761"/>
            <a:ext cx="9760621" cy="923330"/>
          </a:xfrm>
          <a:prstGeom prst="rect">
            <a:avLst/>
          </a:prstGeom>
          <a:noFill/>
        </p:spPr>
        <p:txBody>
          <a:bodyPr wrap="none" rtlCol="0">
            <a:spAutoFit/>
          </a:bodyPr>
          <a:lstStyle/>
          <a:p>
            <a:r>
              <a:rPr lang="da-DK" sz="5400" b="1" dirty="0">
                <a:solidFill>
                  <a:srgbClr val="002060"/>
                </a:solidFill>
                <a:ea typeface="SimSun" panose="02010600030101010101" pitchFamily="2" charset="-122"/>
              </a:rPr>
              <a:t>Værktøj: </a:t>
            </a:r>
            <a:r>
              <a:rPr lang="da-DK" sz="5400" b="1" spc="75" dirty="0">
                <a:solidFill>
                  <a:srgbClr val="002060"/>
                </a:solidFill>
                <a:ea typeface="Times New Roman" panose="02020603050405020304" pitchFamily="18" charset="0"/>
              </a:rPr>
              <a:t>Drejebog til </a:t>
            </a:r>
            <a:r>
              <a:rPr lang="da-DK" sz="5400" b="1" spc="75" dirty="0" err="1">
                <a:solidFill>
                  <a:srgbClr val="002060"/>
                </a:solidFill>
                <a:ea typeface="Times New Roman" panose="02020603050405020304" pitchFamily="18" charset="0"/>
              </a:rPr>
              <a:t>facilitering</a:t>
            </a:r>
            <a:r>
              <a:rPr lang="da-DK" sz="5400" b="1" dirty="0">
                <a:solidFill>
                  <a:srgbClr val="002060"/>
                </a:solidFill>
                <a:ea typeface="SimSun" panose="02010600030101010101" pitchFamily="2" charset="-122"/>
              </a:rPr>
              <a:t> </a:t>
            </a:r>
            <a:endParaRPr lang="da-DK" sz="5400" dirty="0">
              <a:solidFill>
                <a:srgbClr val="002060"/>
              </a:solidFill>
              <a:ea typeface="SimSun" panose="02010600030101010101" pitchFamily="2" charset="-122"/>
            </a:endParaRPr>
          </a:p>
        </p:txBody>
      </p:sp>
    </p:spTree>
    <p:extLst>
      <p:ext uri="{BB962C8B-B14F-4D97-AF65-F5344CB8AC3E}">
        <p14:creationId xmlns:p14="http://schemas.microsoft.com/office/powerpoint/2010/main" val="1016048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lede 4">
            <a:extLst>
              <a:ext uri="{FF2B5EF4-FFF2-40B4-BE49-F238E27FC236}">
                <a16:creationId xmlns:a16="http://schemas.microsoft.com/office/drawing/2014/main" id="{C8769A18-0811-4AE6-9C0A-CC570AB39341}"/>
              </a:ext>
            </a:extLst>
          </p:cNvPr>
          <p:cNvPicPr>
            <a:picLocks noChangeAspect="1"/>
          </p:cNvPicPr>
          <p:nvPr/>
        </p:nvPicPr>
        <p:blipFill rotWithShape="1">
          <a:blip r:embed="rId2">
            <a:extLst>
              <a:ext uri="{28A0092B-C50C-407E-A947-70E740481C1C}">
                <a14:useLocalDpi xmlns:a14="http://schemas.microsoft.com/office/drawing/2010/main" val="0"/>
              </a:ext>
            </a:extLst>
          </a:blip>
          <a:srcRect l="1197" r="39544"/>
          <a:stretch/>
        </p:blipFill>
        <p:spPr>
          <a:xfrm>
            <a:off x="0" y="-1"/>
            <a:ext cx="12217758" cy="6858001"/>
          </a:xfrm>
          <a:prstGeom prst="rect">
            <a:avLst/>
          </a:prstGeom>
        </p:spPr>
      </p:pic>
      <p:sp>
        <p:nvSpPr>
          <p:cNvPr id="9" name="Tekstfelt 8">
            <a:extLst>
              <a:ext uri="{FF2B5EF4-FFF2-40B4-BE49-F238E27FC236}">
                <a16:creationId xmlns:a16="http://schemas.microsoft.com/office/drawing/2014/main" id="{4C2A3ADD-4E0F-48A2-9109-CAA23FAD6335}"/>
              </a:ext>
            </a:extLst>
          </p:cNvPr>
          <p:cNvSpPr txBox="1"/>
          <p:nvPr/>
        </p:nvSpPr>
        <p:spPr>
          <a:xfrm>
            <a:off x="1337904" y="2748851"/>
            <a:ext cx="8902761" cy="4062651"/>
          </a:xfrm>
          <a:prstGeom prst="rect">
            <a:avLst/>
          </a:prstGeom>
          <a:noFill/>
        </p:spPr>
        <p:txBody>
          <a:bodyPr wrap="square" rtlCol="0">
            <a:spAutoFit/>
          </a:bodyPr>
          <a:lstStyle/>
          <a:p>
            <a:r>
              <a:rPr lang="da-DK" sz="3200" dirty="0">
                <a:solidFill>
                  <a:schemeClr val="bg1"/>
                </a:solidFill>
              </a:rPr>
              <a:t>Find andre værktøjer og anden nyttig viden i teorier, videoer, bøger eller gennem vores e-læringsmoduler</a:t>
            </a:r>
          </a:p>
          <a:p>
            <a:endParaRPr lang="en-US" sz="3200" dirty="0">
              <a:solidFill>
                <a:schemeClr val="bg1"/>
              </a:solidFill>
            </a:endParaRPr>
          </a:p>
          <a:p>
            <a:endParaRPr lang="en-US" sz="3200" dirty="0">
              <a:solidFill>
                <a:schemeClr val="bg1"/>
              </a:solidFill>
            </a:endParaRPr>
          </a:p>
          <a:p>
            <a:endParaRPr lang="en-US" sz="3200" dirty="0">
              <a:solidFill>
                <a:schemeClr val="bg1"/>
              </a:solidFill>
            </a:endParaRPr>
          </a:p>
          <a:p>
            <a:r>
              <a:rPr lang="en-US" sz="3200" dirty="0">
                <a:solidFill>
                  <a:schemeClr val="accent1">
                    <a:lumMod val="60000"/>
                    <a:lumOff val="40000"/>
                  </a:schemeClr>
                </a:solidFill>
              </a:rPr>
              <a:t>Unleash your potential</a:t>
            </a:r>
          </a:p>
          <a:p>
            <a:endParaRPr lang="en-US" sz="6600" dirty="0">
              <a:solidFill>
                <a:schemeClr val="bg1"/>
              </a:solidFill>
            </a:endParaRPr>
          </a:p>
        </p:txBody>
      </p:sp>
      <p:pic>
        <p:nvPicPr>
          <p:cNvPr id="6" name="Billede 5">
            <a:extLst>
              <a:ext uri="{FF2B5EF4-FFF2-40B4-BE49-F238E27FC236}">
                <a16:creationId xmlns:a16="http://schemas.microsoft.com/office/drawing/2014/main" id="{0837A89C-96F3-48CD-ACEC-824A20FD40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34982" y="738228"/>
            <a:ext cx="2531151" cy="610880"/>
          </a:xfrm>
          <a:prstGeom prst="rect">
            <a:avLst/>
          </a:prstGeom>
        </p:spPr>
      </p:pic>
    </p:spTree>
    <p:extLst>
      <p:ext uri="{BB962C8B-B14F-4D97-AF65-F5344CB8AC3E}">
        <p14:creationId xmlns:p14="http://schemas.microsoft.com/office/powerpoint/2010/main" val="2304055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319741" y="466344"/>
            <a:ext cx="9441962" cy="865173"/>
          </a:xfrm>
          <a:prstGeom prst="rect">
            <a:avLst/>
          </a:prstGeom>
          <a:ln>
            <a:noFill/>
          </a:ln>
        </p:spPr>
        <p:txBody>
          <a:bodyPr wrap="square">
            <a:spAutoFit/>
          </a:bodyPr>
          <a:lstStyle/>
          <a:p>
            <a:pPr>
              <a:lnSpc>
                <a:spcPct val="107000"/>
              </a:lnSpc>
            </a:pPr>
            <a:r>
              <a:rPr lang="da-DK" sz="2400" b="1" dirty="0">
                <a:solidFill>
                  <a:srgbClr val="002060"/>
                </a:solidFill>
                <a:latin typeface="Arial" panose="020B0604020202020204" pitchFamily="34" charset="0"/>
                <a:ea typeface="SimSun" panose="02010600030101010101" pitchFamily="2" charset="-122"/>
              </a:rPr>
              <a:t>Værktøj: Drejebog til </a:t>
            </a:r>
            <a:r>
              <a:rPr lang="da-DK" sz="2400" b="1" dirty="0" err="1">
                <a:solidFill>
                  <a:srgbClr val="002060"/>
                </a:solidFill>
                <a:latin typeface="Arial" panose="020B0604020202020204" pitchFamily="34" charset="0"/>
                <a:ea typeface="SimSun" panose="02010600030101010101" pitchFamily="2" charset="-122"/>
              </a:rPr>
              <a:t>facilitering</a:t>
            </a:r>
            <a:r>
              <a:rPr lang="da-DK" sz="2400" b="1" dirty="0">
                <a:solidFill>
                  <a:srgbClr val="002060"/>
                </a:solidFill>
                <a:latin typeface="Arial" panose="020B0604020202020204" pitchFamily="34" charset="0"/>
                <a:ea typeface="SimSun" panose="02010600030101010101" pitchFamily="2" charset="-122"/>
              </a:rPr>
              <a:t> </a:t>
            </a:r>
            <a:endParaRPr lang="da-DK" sz="2400" dirty="0">
              <a:solidFill>
                <a:srgbClr val="002060"/>
              </a:solidFill>
              <a:latin typeface="Calibri" panose="020F0502020204030204" pitchFamily="34" charset="0"/>
              <a:ea typeface="SimSun" panose="02010600030101010101" pitchFamily="2" charset="-122"/>
            </a:endParaRPr>
          </a:p>
          <a:p>
            <a:pPr>
              <a:lnSpc>
                <a:spcPct val="107000"/>
              </a:lnSpc>
              <a:spcAft>
                <a:spcPts val="0"/>
              </a:spcAft>
            </a:pPr>
            <a:r>
              <a:rPr lang="da-DK" sz="2400" b="1" dirty="0">
                <a:solidFill>
                  <a:srgbClr val="002060"/>
                </a:solidFill>
                <a:ea typeface="SimSun" panose="02010600030101010101" pitchFamily="2" charset="-122"/>
              </a:rPr>
              <a:t>  </a:t>
            </a:r>
            <a:endParaRPr lang="da-DK" sz="2400" dirty="0">
              <a:solidFill>
                <a:srgbClr val="002060"/>
              </a:solidFill>
              <a:ea typeface="SimSun" panose="02010600030101010101" pitchFamily="2" charset="-122"/>
            </a:endParaRPr>
          </a:p>
        </p:txBody>
      </p:sp>
      <p:pic>
        <p:nvPicPr>
          <p:cNvPr id="10" name="Billede 9">
            <a:extLst>
              <a:ext uri="{FF2B5EF4-FFF2-40B4-BE49-F238E27FC236}">
                <a16:creationId xmlns:a16="http://schemas.microsoft.com/office/drawing/2014/main" id="{0DF47714-2BD2-42E3-980D-E46D6DCEC3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1119" y="6296799"/>
            <a:ext cx="2359037" cy="198309"/>
          </a:xfrm>
          <a:prstGeom prst="rect">
            <a:avLst/>
          </a:prstGeom>
          <a:ln>
            <a:noFill/>
          </a:ln>
        </p:spPr>
      </p:pic>
      <p:sp>
        <p:nvSpPr>
          <p:cNvPr id="11" name="Rektangel 10">
            <a:extLst>
              <a:ext uri="{FF2B5EF4-FFF2-40B4-BE49-F238E27FC236}">
                <a16:creationId xmlns:a16="http://schemas.microsoft.com/office/drawing/2014/main" id="{C2B5DF18-D7E1-442B-B797-7509C158A6F7}"/>
              </a:ext>
            </a:extLst>
          </p:cNvPr>
          <p:cNvSpPr/>
          <p:nvPr/>
        </p:nvSpPr>
        <p:spPr>
          <a:xfrm>
            <a:off x="1317629" y="1053204"/>
            <a:ext cx="9441962" cy="4708981"/>
          </a:xfrm>
          <a:prstGeom prst="rect">
            <a:avLst/>
          </a:prstGeom>
          <a:ln>
            <a:noFill/>
          </a:ln>
        </p:spPr>
        <p:txBody>
          <a:bodyPr wrap="square">
            <a:spAutoFit/>
          </a:bodyPr>
          <a:lstStyle/>
          <a:p>
            <a:r>
              <a:rPr lang="da-DK" sz="1200" b="1">
                <a:solidFill>
                  <a:srgbClr val="002060"/>
                </a:solidFill>
              </a:rPr>
              <a:t>Formål og udbytte</a:t>
            </a:r>
          </a:p>
          <a:p>
            <a:pPr marL="171450" indent="-171450">
              <a:buFont typeface="Arial" panose="020B0604020202020204" pitchFamily="34" charset="0"/>
              <a:buChar char="•"/>
            </a:pPr>
            <a:r>
              <a:rPr lang="da-DK" sz="1200">
                <a:solidFill>
                  <a:srgbClr val="002060"/>
                </a:solidFill>
              </a:rPr>
              <a:t>Formålet med drejebogen er:</a:t>
            </a:r>
            <a:endParaRPr lang="da-DK" sz="1200" b="1">
              <a:solidFill>
                <a:srgbClr val="002060"/>
              </a:solidFill>
            </a:endParaRPr>
          </a:p>
          <a:p>
            <a:pPr marL="171450" lvl="0" indent="-171450">
              <a:buFont typeface="Arial" panose="020B0604020202020204" pitchFamily="34" charset="0"/>
              <a:buChar char="•"/>
            </a:pPr>
            <a:r>
              <a:rPr lang="da-DK" sz="1200">
                <a:solidFill>
                  <a:srgbClr val="002060"/>
                </a:solidFill>
              </a:rPr>
              <a:t>at sikre den ønskede effekt af det planlagte møde eller workshop</a:t>
            </a:r>
            <a:endParaRPr lang="da-DK" sz="1200" b="1">
              <a:solidFill>
                <a:srgbClr val="002060"/>
              </a:solidFill>
            </a:endParaRPr>
          </a:p>
          <a:p>
            <a:pPr marL="171450" lvl="0" indent="-171450">
              <a:buFont typeface="Arial" panose="020B0604020202020204" pitchFamily="34" charset="0"/>
              <a:buChar char="•"/>
            </a:pPr>
            <a:r>
              <a:rPr lang="da-DK" sz="1200">
                <a:solidFill>
                  <a:srgbClr val="002060"/>
                </a:solidFill>
              </a:rPr>
              <a:t>at der er sammenhæng mellem fem dimensioner, som en god iscenesættelse omfatter</a:t>
            </a:r>
            <a:endParaRPr lang="da-DK" sz="1200" b="1">
              <a:solidFill>
                <a:srgbClr val="002060"/>
              </a:solidFill>
            </a:endParaRPr>
          </a:p>
          <a:p>
            <a:pPr marL="171450" lvl="0" indent="-171450">
              <a:buFont typeface="Arial" panose="020B0604020202020204" pitchFamily="34" charset="0"/>
              <a:buChar char="•"/>
            </a:pPr>
            <a:r>
              <a:rPr lang="da-DK" sz="1200">
                <a:solidFill>
                  <a:srgbClr val="002060"/>
                </a:solidFill>
              </a:rPr>
              <a:t>at formålet og resultatet af workshoppen står lysende klart</a:t>
            </a:r>
            <a:endParaRPr lang="da-DK" sz="1200" b="1">
              <a:solidFill>
                <a:srgbClr val="002060"/>
              </a:solidFill>
            </a:endParaRPr>
          </a:p>
          <a:p>
            <a:pPr marL="171450" lvl="0" indent="-171450">
              <a:buFont typeface="Arial" panose="020B0604020202020204" pitchFamily="34" charset="0"/>
              <a:buChar char="•"/>
            </a:pPr>
            <a:r>
              <a:rPr lang="da-DK" sz="1200">
                <a:solidFill>
                  <a:srgbClr val="002060"/>
                </a:solidFill>
              </a:rPr>
              <a:t>at der deltager de rigtige mennesker og er skabt det rigtige miljø</a:t>
            </a:r>
            <a:endParaRPr lang="da-DK" sz="1200" b="1">
              <a:solidFill>
                <a:srgbClr val="002060"/>
              </a:solidFill>
            </a:endParaRPr>
          </a:p>
          <a:p>
            <a:pPr marL="171450" lvl="0" indent="-171450">
              <a:buFont typeface="Arial" panose="020B0604020202020204" pitchFamily="34" charset="0"/>
              <a:buChar char="•"/>
            </a:pPr>
            <a:r>
              <a:rPr lang="da-DK" sz="1200">
                <a:solidFill>
                  <a:srgbClr val="002060"/>
                </a:solidFill>
              </a:rPr>
              <a:t>at processen er designet hensigtsmæssigt og understøttes af de rigtige metoder og materialer</a:t>
            </a:r>
            <a:endParaRPr lang="da-DK" sz="1200" b="1">
              <a:solidFill>
                <a:srgbClr val="002060"/>
              </a:solidFill>
            </a:endParaRPr>
          </a:p>
          <a:p>
            <a:pPr lvl="0"/>
            <a:endParaRPr lang="da-DK" sz="1200" b="1">
              <a:solidFill>
                <a:srgbClr val="002060"/>
              </a:solidFill>
            </a:endParaRPr>
          </a:p>
          <a:p>
            <a:pPr lvl="0"/>
            <a:r>
              <a:rPr lang="da-DK" sz="1200" b="1">
                <a:solidFill>
                  <a:srgbClr val="002060"/>
                </a:solidFill>
              </a:rPr>
              <a:t>Hvornår bruges værktøjet i projektet?</a:t>
            </a:r>
          </a:p>
          <a:p>
            <a:pPr marL="171450" lvl="0" indent="-171450">
              <a:buFont typeface="Arial" panose="020B0604020202020204" pitchFamily="34" charset="0"/>
              <a:buChar char="•"/>
            </a:pPr>
            <a:r>
              <a:rPr lang="da-DK" sz="1200">
                <a:solidFill>
                  <a:srgbClr val="002060"/>
                </a:solidFill>
              </a:rPr>
              <a:t>Drejebogen bruges hver gang, der skal forberedes et møde, en workshop, en høring, et review osv.</a:t>
            </a:r>
            <a:endParaRPr lang="da-DK" sz="1200" b="1">
              <a:solidFill>
                <a:srgbClr val="002060"/>
              </a:solidFill>
            </a:endParaRPr>
          </a:p>
          <a:p>
            <a:pPr marL="171450" lvl="0" indent="-171450">
              <a:buFont typeface="Arial" panose="020B0604020202020204" pitchFamily="34" charset="0"/>
              <a:buChar char="•"/>
            </a:pPr>
            <a:r>
              <a:rPr lang="da-DK" sz="1200">
                <a:solidFill>
                  <a:srgbClr val="002060"/>
                </a:solidFill>
              </a:rPr>
              <a:t>Dokumentationen i drejebogen gør det muligt at opsamle et lager af mødetyper og delelementer, som kan genbruges.</a:t>
            </a:r>
            <a:endParaRPr lang="da-DK" sz="1200" b="1">
              <a:solidFill>
                <a:srgbClr val="002060"/>
              </a:solidFill>
            </a:endParaRPr>
          </a:p>
          <a:p>
            <a:pPr marL="171450" lvl="0" indent="-171450">
              <a:buFont typeface="Arial" panose="020B0604020202020204" pitchFamily="34" charset="0"/>
              <a:buChar char="•"/>
            </a:pPr>
            <a:r>
              <a:rPr lang="da-DK" sz="1200">
                <a:solidFill>
                  <a:srgbClr val="002060"/>
                </a:solidFill>
              </a:rPr>
              <a:t>Drejebogen beskriver iscenesættelsen. Derefter består faciliteringen af mødet i at gennemføre drejebogen.</a:t>
            </a:r>
            <a:endParaRPr lang="da-DK" sz="1200" b="1">
              <a:solidFill>
                <a:srgbClr val="002060"/>
              </a:solidFill>
            </a:endParaRPr>
          </a:p>
          <a:p>
            <a:endParaRPr lang="da-DK" sz="1200" b="1">
              <a:solidFill>
                <a:srgbClr val="002060"/>
              </a:solidFill>
            </a:endParaRPr>
          </a:p>
          <a:p>
            <a:r>
              <a:rPr lang="da-DK" sz="1200" b="1">
                <a:solidFill>
                  <a:srgbClr val="002060"/>
                </a:solidFill>
              </a:rPr>
              <a:t>Faldgruber og begrænsninger</a:t>
            </a:r>
          </a:p>
          <a:p>
            <a:pPr marL="171450" lvl="0" indent="-171450">
              <a:buFont typeface="Arial" panose="020B0604020202020204" pitchFamily="34" charset="0"/>
              <a:buChar char="•"/>
            </a:pPr>
            <a:r>
              <a:rPr lang="da-DK" sz="1200">
                <a:solidFill>
                  <a:srgbClr val="002060"/>
                </a:solidFill>
              </a:rPr>
              <a:t>Brug drejebogen til at skabe variation i møderne. Pas på med at udvikle én type projektgruppemøde, der så gentages i det uendelige.</a:t>
            </a:r>
            <a:endParaRPr lang="da-DK" sz="1200" b="1">
              <a:solidFill>
                <a:srgbClr val="002060"/>
              </a:solidFill>
            </a:endParaRPr>
          </a:p>
          <a:p>
            <a:pPr marL="171450" lvl="0" indent="-171450">
              <a:buFont typeface="Arial" panose="020B0604020202020204" pitchFamily="34" charset="0"/>
              <a:buChar char="•"/>
            </a:pPr>
            <a:r>
              <a:rPr lang="da-DK" sz="1200">
                <a:solidFill>
                  <a:srgbClr val="002060"/>
                </a:solidFill>
              </a:rPr>
              <a:t>Når der er mange deltagere, kan alle ikke tale sammen. Derfor er det et godt og effektivt princip, at instruktion går direkte fra oplægsholder til den enkelte og derefter drøftes dette i grupper. </a:t>
            </a:r>
            <a:endParaRPr lang="da-DK" sz="1200" b="1">
              <a:solidFill>
                <a:srgbClr val="002060"/>
              </a:solidFill>
            </a:endParaRPr>
          </a:p>
          <a:p>
            <a:pPr marL="171450" lvl="0" indent="-171450">
              <a:buFont typeface="Arial" panose="020B0604020202020204" pitchFamily="34" charset="0"/>
              <a:buChar char="•"/>
            </a:pPr>
            <a:r>
              <a:rPr lang="da-DK" sz="1200">
                <a:solidFill>
                  <a:srgbClr val="002060"/>
                </a:solidFill>
              </a:rPr>
              <a:t>Nogle medarbejdere har svært ved at udtrykke sig i store forsamlinger. Uddel derfor opgaver til grupper, der drøfter emnet. Herefter melder gruppen tilbage i plenum. Alle får sagt deres mening i gruppen, uden at alle behøver høre alle. Det giver de lidt mere tilbageholdende mulighed for at fremføre synspunkter i et mindre forum. </a:t>
            </a:r>
            <a:endParaRPr lang="da-DK" sz="1200" b="1">
              <a:solidFill>
                <a:srgbClr val="002060"/>
              </a:solidFill>
            </a:endParaRPr>
          </a:p>
          <a:p>
            <a:pPr marL="171450" lvl="0" indent="-171450">
              <a:buFont typeface="Arial" panose="020B0604020202020204" pitchFamily="34" charset="0"/>
              <a:buChar char="•"/>
            </a:pPr>
            <a:r>
              <a:rPr lang="da-DK" sz="1200">
                <a:solidFill>
                  <a:srgbClr val="002060"/>
                </a:solidFill>
              </a:rPr>
              <a:t>Tænk i variation. En regulær pause på 15 minutter for hver 90 minutter. </a:t>
            </a:r>
            <a:endParaRPr lang="da-DK" sz="1200" b="1">
              <a:solidFill>
                <a:srgbClr val="002060"/>
              </a:solidFill>
            </a:endParaRPr>
          </a:p>
          <a:p>
            <a:pPr marL="171450" lvl="0" indent="-171450">
              <a:buFont typeface="Arial" panose="020B0604020202020204" pitchFamily="34" charset="0"/>
              <a:buChar char="•"/>
            </a:pPr>
            <a:r>
              <a:rPr lang="da-DK" sz="1200">
                <a:solidFill>
                  <a:srgbClr val="002060"/>
                </a:solidFill>
              </a:rPr>
              <a:t>Brug pauserne! Deltagerne kan sagtens få en masse ud af dem. Brug små forstyrrelser, der samtidig klarer hjernen f.eks. en gåde, en vittighed, fem minutters gymnastik og en forfriskning.</a:t>
            </a:r>
            <a:endParaRPr lang="da-DK" sz="1200" b="1">
              <a:solidFill>
                <a:srgbClr val="002060"/>
              </a:solidFill>
            </a:endParaRPr>
          </a:p>
          <a:p>
            <a:pPr marL="171450" lvl="0" indent="-171450">
              <a:buFont typeface="Arial" panose="020B0604020202020204" pitchFamily="34" charset="0"/>
              <a:buChar char="•"/>
            </a:pPr>
            <a:r>
              <a:rPr lang="da-DK" sz="1200">
                <a:solidFill>
                  <a:srgbClr val="002060"/>
                </a:solidFill>
              </a:rPr>
              <a:t>Overvej om du er den rette til at facilitere mødet. </a:t>
            </a:r>
            <a:endParaRPr lang="da-DK" sz="1200" b="1">
              <a:solidFill>
                <a:srgbClr val="002060"/>
              </a:solidFill>
            </a:endParaRPr>
          </a:p>
          <a:p>
            <a:pPr marL="171450" lvl="0" indent="-171450">
              <a:buFont typeface="Arial" panose="020B0604020202020204" pitchFamily="34" charset="0"/>
              <a:buChar char="•"/>
            </a:pPr>
            <a:r>
              <a:rPr lang="da-DK" sz="1200">
                <a:solidFill>
                  <a:srgbClr val="002060"/>
                </a:solidFill>
              </a:rPr>
              <a:t>Du kan ikke både være facilitator og deltager i drøftelserne. Enten deltager du, eller også facilitere du.</a:t>
            </a:r>
            <a:endParaRPr lang="da-DK" sz="1200" b="1">
              <a:solidFill>
                <a:srgbClr val="002060"/>
              </a:solidFill>
            </a:endParaRPr>
          </a:p>
        </p:txBody>
      </p:sp>
      <p:cxnSp>
        <p:nvCxnSpPr>
          <p:cNvPr id="7" name="Lige forbindelse 6">
            <a:extLst>
              <a:ext uri="{FF2B5EF4-FFF2-40B4-BE49-F238E27FC236}">
                <a16:creationId xmlns:a16="http://schemas.microsoft.com/office/drawing/2014/main" id="{E4B8135A-E247-4EFE-898F-167D25B8812D}"/>
              </a:ext>
            </a:extLst>
          </p:cNvPr>
          <p:cNvCxnSpPr>
            <a:cxnSpLocks/>
          </p:cNvCxnSpPr>
          <p:nvPr/>
        </p:nvCxnSpPr>
        <p:spPr>
          <a:xfrm>
            <a:off x="1441328" y="908720"/>
            <a:ext cx="9428473"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Lige forbindelse 7">
            <a:extLst>
              <a:ext uri="{FF2B5EF4-FFF2-40B4-BE49-F238E27FC236}">
                <a16:creationId xmlns:a16="http://schemas.microsoft.com/office/drawing/2014/main" id="{A71AAAE3-730A-43F4-ADE7-67497BBA7CDB}"/>
              </a:ext>
            </a:extLst>
          </p:cNvPr>
          <p:cNvCxnSpPr/>
          <p:nvPr/>
        </p:nvCxnSpPr>
        <p:spPr>
          <a:xfrm>
            <a:off x="1425426" y="6244884"/>
            <a:ext cx="9361040"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Billede 8">
            <a:extLst>
              <a:ext uri="{FF2B5EF4-FFF2-40B4-BE49-F238E27FC236}">
                <a16:creationId xmlns:a16="http://schemas.microsoft.com/office/drawing/2014/main" id="{D28978A6-7C21-4E11-BDCE-AA4173879B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32367" y="6103570"/>
            <a:ext cx="245867" cy="282629"/>
          </a:xfrm>
          <a:prstGeom prst="rect">
            <a:avLst/>
          </a:prstGeom>
          <a:ln>
            <a:noFill/>
          </a:ln>
        </p:spPr>
      </p:pic>
    </p:spTree>
    <p:extLst>
      <p:ext uri="{BB962C8B-B14F-4D97-AF65-F5344CB8AC3E}">
        <p14:creationId xmlns:p14="http://schemas.microsoft.com/office/powerpoint/2010/main" val="1479521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339837" y="466344"/>
            <a:ext cx="9441962" cy="467629"/>
          </a:xfrm>
          <a:prstGeom prst="rect">
            <a:avLst/>
          </a:prstGeom>
          <a:ln>
            <a:noFill/>
          </a:ln>
        </p:spPr>
        <p:txBody>
          <a:bodyPr wrap="square">
            <a:spAutoFit/>
          </a:bodyPr>
          <a:lstStyle/>
          <a:p>
            <a:pPr>
              <a:lnSpc>
                <a:spcPct val="107000"/>
              </a:lnSpc>
              <a:spcAft>
                <a:spcPts val="0"/>
              </a:spcAft>
            </a:pPr>
            <a:r>
              <a:rPr lang="da-DK" sz="2400" b="1" dirty="0">
                <a:solidFill>
                  <a:srgbClr val="002060"/>
                </a:solidFill>
                <a:ea typeface="SimSun" panose="02010600030101010101" pitchFamily="2" charset="-122"/>
              </a:rPr>
              <a:t>Fremgangsmåde  </a:t>
            </a:r>
            <a:endParaRPr lang="da-DK" sz="2400" dirty="0">
              <a:solidFill>
                <a:srgbClr val="002060"/>
              </a:solidFill>
              <a:ea typeface="SimSun" panose="02010600030101010101" pitchFamily="2" charset="-122"/>
            </a:endParaRPr>
          </a:p>
        </p:txBody>
      </p:sp>
      <p:pic>
        <p:nvPicPr>
          <p:cNvPr id="10" name="Billede 9">
            <a:extLst>
              <a:ext uri="{FF2B5EF4-FFF2-40B4-BE49-F238E27FC236}">
                <a16:creationId xmlns:a16="http://schemas.microsoft.com/office/drawing/2014/main" id="{0DF47714-2BD2-42E3-980D-E46D6DCEC3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1119" y="6296799"/>
            <a:ext cx="2359037" cy="198309"/>
          </a:xfrm>
          <a:prstGeom prst="rect">
            <a:avLst/>
          </a:prstGeom>
          <a:ln>
            <a:noFill/>
          </a:ln>
        </p:spPr>
      </p:pic>
      <p:sp>
        <p:nvSpPr>
          <p:cNvPr id="11" name="Rektangel 10">
            <a:extLst>
              <a:ext uri="{FF2B5EF4-FFF2-40B4-BE49-F238E27FC236}">
                <a16:creationId xmlns:a16="http://schemas.microsoft.com/office/drawing/2014/main" id="{C2B5DF18-D7E1-442B-B797-7509C158A6F7}"/>
              </a:ext>
            </a:extLst>
          </p:cNvPr>
          <p:cNvSpPr/>
          <p:nvPr/>
        </p:nvSpPr>
        <p:spPr>
          <a:xfrm>
            <a:off x="1346603" y="919552"/>
            <a:ext cx="9643952" cy="5447645"/>
          </a:xfrm>
          <a:prstGeom prst="rect">
            <a:avLst/>
          </a:prstGeom>
          <a:ln>
            <a:noFill/>
          </a:ln>
        </p:spPr>
        <p:txBody>
          <a:bodyPr wrap="square">
            <a:spAutoFit/>
          </a:bodyPr>
          <a:lstStyle/>
          <a:p>
            <a:r>
              <a:rPr lang="da-DK" sz="1200" b="1" dirty="0">
                <a:solidFill>
                  <a:srgbClr val="002060"/>
                </a:solidFill>
              </a:rPr>
              <a:t>Hvem skal deltage?</a:t>
            </a:r>
          </a:p>
          <a:p>
            <a:pPr lvl="0"/>
            <a:r>
              <a:rPr lang="da-DK" sz="1200" dirty="0">
                <a:solidFill>
                  <a:srgbClr val="002060"/>
                </a:solidFill>
              </a:rPr>
              <a:t>Drejebogen udarbejdes af projektleder, eller den der skal facilitere mødet - måske i samarbejde med dem som skal gennemføre mødet eller workshoppen, f.eks. bordformænd hvis der er flere grupper (caféborde).</a:t>
            </a:r>
            <a:endParaRPr lang="da-DK" sz="1200" b="1" dirty="0">
              <a:solidFill>
                <a:srgbClr val="002060"/>
              </a:solidFill>
            </a:endParaRPr>
          </a:p>
          <a:p>
            <a:endParaRPr lang="da-DK" sz="1200" b="1" dirty="0">
              <a:solidFill>
                <a:srgbClr val="002060"/>
              </a:solidFill>
            </a:endParaRPr>
          </a:p>
          <a:p>
            <a:r>
              <a:rPr lang="da-DK" sz="1200" b="1" dirty="0">
                <a:solidFill>
                  <a:srgbClr val="002060"/>
                </a:solidFill>
              </a:rPr>
              <a:t>Sådan gør du</a:t>
            </a:r>
          </a:p>
          <a:p>
            <a:endParaRPr lang="da-DK" sz="1200" b="1" dirty="0">
              <a:solidFill>
                <a:srgbClr val="002060"/>
              </a:solidFill>
            </a:endParaRPr>
          </a:p>
          <a:p>
            <a:r>
              <a:rPr lang="da-DK" sz="1200" b="1" dirty="0">
                <a:solidFill>
                  <a:srgbClr val="002060"/>
                </a:solidFill>
              </a:rPr>
              <a:t>Drejebogen består af to skabeloner. </a:t>
            </a:r>
          </a:p>
          <a:p>
            <a:pPr marL="171450" lvl="0" indent="-171450">
              <a:buFont typeface="Arial" panose="020B0604020202020204" pitchFamily="34" charset="0"/>
              <a:buChar char="•"/>
            </a:pPr>
            <a:r>
              <a:rPr lang="da-DK" sz="1200" b="1" dirty="0">
                <a:solidFill>
                  <a:srgbClr val="002060"/>
                </a:solidFill>
              </a:rPr>
              <a:t>Skabelon 1 </a:t>
            </a:r>
            <a:r>
              <a:rPr lang="da-DK" sz="1200" dirty="0">
                <a:solidFill>
                  <a:srgbClr val="002060"/>
                </a:solidFill>
              </a:rPr>
              <a:t>beskriver i øverste linje, hvilket møde eller workshop der er tale om. Hvem deltagerne er og den ønskede effekt af mødet. Herunder består drejebogen af fem søjler, der beskriver: Tidspunktet for det pågældende programpunkt og den valgte proces. Derefter beskrives lokalet og det ønskede miljø. Endelig beskrives de metoder og materialer, der skal anvendes til det pågældende punkt og hvem der er ansvarlig for punktet. </a:t>
            </a:r>
            <a:endParaRPr lang="da-DK" sz="1200" b="1" dirty="0">
              <a:solidFill>
                <a:srgbClr val="002060"/>
              </a:solidFill>
            </a:endParaRPr>
          </a:p>
          <a:p>
            <a:pPr marL="171450" lvl="0" indent="-171450">
              <a:buFont typeface="Arial" panose="020B0604020202020204" pitchFamily="34" charset="0"/>
              <a:buChar char="•"/>
            </a:pPr>
            <a:r>
              <a:rPr lang="da-DK" sz="1200" b="1" dirty="0">
                <a:solidFill>
                  <a:srgbClr val="002060"/>
                </a:solidFill>
              </a:rPr>
              <a:t>Skabelon 2 </a:t>
            </a:r>
            <a:r>
              <a:rPr lang="da-DK" sz="1200" dirty="0">
                <a:solidFill>
                  <a:srgbClr val="002060"/>
                </a:solidFill>
              </a:rPr>
              <a:t>indeholder kun de fem søjler og kan anvendes som side to til skabelon 1, hvis der er tale om en meget detaljeret drejebog.</a:t>
            </a:r>
            <a:endParaRPr lang="da-DK" sz="1200" b="1" dirty="0">
              <a:solidFill>
                <a:srgbClr val="002060"/>
              </a:solidFill>
            </a:endParaRPr>
          </a:p>
          <a:p>
            <a:endParaRPr lang="da-DK" sz="1200" b="1" dirty="0">
              <a:solidFill>
                <a:srgbClr val="002060"/>
              </a:solidFill>
            </a:endParaRPr>
          </a:p>
          <a:p>
            <a:r>
              <a:rPr lang="da-DK" sz="1200" b="1" dirty="0">
                <a:solidFill>
                  <a:srgbClr val="002060"/>
                </a:solidFill>
              </a:rPr>
              <a:t>I drejebogen beskrives følgende:</a:t>
            </a:r>
          </a:p>
          <a:p>
            <a:pPr marL="171450" lvl="0" indent="-171450">
              <a:buFont typeface="Arial" panose="020B0604020202020204" pitchFamily="34" charset="0"/>
              <a:buChar char="•"/>
            </a:pPr>
            <a:r>
              <a:rPr lang="da-DK" sz="1200" b="1" dirty="0">
                <a:solidFill>
                  <a:srgbClr val="002060"/>
                </a:solidFill>
              </a:rPr>
              <a:t>Ønsket effekt </a:t>
            </a:r>
            <a:r>
              <a:rPr lang="da-DK" sz="1200" dirty="0">
                <a:solidFill>
                  <a:srgbClr val="002060"/>
                </a:solidFill>
              </a:rPr>
              <a:t>som kan være accept af forslag, enighed om løsning, flere løsningsforslag, kendskab til problemstilling, holdningsændring, opdateret plan, accept af ændret adfærd osv.</a:t>
            </a:r>
            <a:endParaRPr lang="da-DK" sz="1200" b="1" dirty="0">
              <a:solidFill>
                <a:srgbClr val="002060"/>
              </a:solidFill>
            </a:endParaRPr>
          </a:p>
          <a:p>
            <a:pPr marL="171450" lvl="0" indent="-171450">
              <a:buFont typeface="Arial" panose="020B0604020202020204" pitchFamily="34" charset="0"/>
              <a:buChar char="•"/>
            </a:pPr>
            <a:r>
              <a:rPr lang="da-DK" sz="1200" b="1" dirty="0">
                <a:solidFill>
                  <a:srgbClr val="002060"/>
                </a:solidFill>
              </a:rPr>
              <a:t>Deltagerne </a:t>
            </a:r>
            <a:r>
              <a:rPr lang="da-DK" sz="1200" dirty="0">
                <a:solidFill>
                  <a:srgbClr val="002060"/>
                </a:solidFill>
              </a:rPr>
              <a:t>kan f.eks. være en homogen gruppe, tværfaglig gruppe, tværorganisatorisk gruppe eller medarbejdere fra forskelligt organisatorisk niveau.</a:t>
            </a:r>
            <a:endParaRPr lang="da-DK" sz="1200" b="1" dirty="0">
              <a:solidFill>
                <a:srgbClr val="002060"/>
              </a:solidFill>
            </a:endParaRPr>
          </a:p>
          <a:p>
            <a:pPr marL="171450" lvl="0" indent="-171450">
              <a:buFont typeface="Arial" panose="020B0604020202020204" pitchFamily="34" charset="0"/>
              <a:buChar char="•"/>
            </a:pPr>
            <a:r>
              <a:rPr lang="da-DK" sz="1200" b="1" dirty="0">
                <a:solidFill>
                  <a:srgbClr val="002060"/>
                </a:solidFill>
              </a:rPr>
              <a:t>Tidspunkt</a:t>
            </a:r>
            <a:r>
              <a:rPr lang="da-DK" sz="1200" dirty="0">
                <a:solidFill>
                  <a:srgbClr val="002060"/>
                </a:solidFill>
              </a:rPr>
              <a:t> for den pågældende del af mødet. Skab variation og del mødet op i blokke på  20 minutter. Der skal være en pause på 15 minutter for hver 90 minutter. </a:t>
            </a:r>
            <a:endParaRPr lang="da-DK" sz="1200" b="1" dirty="0">
              <a:solidFill>
                <a:srgbClr val="002060"/>
              </a:solidFill>
            </a:endParaRPr>
          </a:p>
          <a:p>
            <a:pPr marL="171450" lvl="0" indent="-171450">
              <a:buFont typeface="Arial" panose="020B0604020202020204" pitchFamily="34" charset="0"/>
              <a:buChar char="•"/>
            </a:pPr>
            <a:r>
              <a:rPr lang="da-DK" sz="1200" b="1" dirty="0">
                <a:solidFill>
                  <a:srgbClr val="002060"/>
                </a:solidFill>
              </a:rPr>
              <a:t>Programpunkt og proces</a:t>
            </a:r>
            <a:r>
              <a:rPr lang="da-DK" sz="1200" dirty="0">
                <a:solidFill>
                  <a:srgbClr val="002060"/>
                </a:solidFill>
              </a:rPr>
              <a:t>. Processen er køreplanen for dette programpunkt under mødet eller workshoppen med tidsintervaller og stop undervejs. Det beskrives, hvordan de enkelte seancer forløber og sammenhængen til andre dele af programpunktet. Der er også en overordnet proces for hele mødet eller workshoppen.</a:t>
            </a:r>
            <a:endParaRPr lang="da-DK" sz="1200" b="1" dirty="0">
              <a:solidFill>
                <a:srgbClr val="002060"/>
              </a:solidFill>
            </a:endParaRPr>
          </a:p>
          <a:p>
            <a:pPr marL="171450" lvl="0" indent="-171450">
              <a:buFont typeface="Arial" panose="020B0604020202020204" pitchFamily="34" charset="0"/>
              <a:buChar char="•"/>
            </a:pPr>
            <a:r>
              <a:rPr lang="da-DK" sz="1200" b="1" dirty="0">
                <a:solidFill>
                  <a:srgbClr val="002060"/>
                </a:solidFill>
              </a:rPr>
              <a:t>Rummet og miljøet </a:t>
            </a:r>
            <a:r>
              <a:rPr lang="da-DK" sz="1200" dirty="0">
                <a:solidFill>
                  <a:srgbClr val="002060"/>
                </a:solidFill>
              </a:rPr>
              <a:t>omfatter alle fysiske elementer som lyd, lys, temperatur og bordopstilling. Emotionelle elementer som motivation, empati, indlevelse, vedholdenhed, struktur osv. Sociologiske elementer der omfatter arbejde alene, i par, som gruppe og i plenum. Endelig er der fysiologiske elementer: servering, energiindtag, behov for bevægelse, pauser, tidspunkt på dagen.</a:t>
            </a:r>
            <a:endParaRPr lang="da-DK" sz="1200" b="1" dirty="0">
              <a:solidFill>
                <a:srgbClr val="002060"/>
              </a:solidFill>
            </a:endParaRPr>
          </a:p>
          <a:p>
            <a:pPr marL="171450" lvl="0" indent="-171450">
              <a:buFont typeface="Arial" panose="020B0604020202020204" pitchFamily="34" charset="0"/>
              <a:buChar char="•"/>
            </a:pPr>
            <a:r>
              <a:rPr lang="da-DK" sz="1200" b="1" dirty="0">
                <a:solidFill>
                  <a:srgbClr val="002060"/>
                </a:solidFill>
              </a:rPr>
              <a:t>Metoder og materialer. </a:t>
            </a:r>
            <a:r>
              <a:rPr lang="da-DK" sz="1200" dirty="0">
                <a:solidFill>
                  <a:srgbClr val="002060"/>
                </a:solidFill>
              </a:rPr>
              <a:t>Metoderne skal sikre involvering. Det kan f.eks. være post-it lapper, papkort, plancher, flipover, storskærm osv. Kreativitetsteknikker som brainstorming, omvendt brainstorming, brug af tilfældige ord, billeder osv. Det kan også være </a:t>
            </a:r>
            <a:r>
              <a:rPr lang="en-US" sz="1200" dirty="0">
                <a:solidFill>
                  <a:srgbClr val="002060"/>
                </a:solidFill>
              </a:rPr>
              <a:t>”openers”, ”closers”, ”icebreakers”, ”energizers”</a:t>
            </a:r>
            <a:r>
              <a:rPr lang="da-DK" sz="1200" dirty="0">
                <a:solidFill>
                  <a:srgbClr val="002060"/>
                </a:solidFill>
              </a:rPr>
              <a:t> og andre småopgaver.</a:t>
            </a:r>
            <a:endParaRPr lang="da-DK" sz="1200" b="1" dirty="0">
              <a:solidFill>
                <a:srgbClr val="002060"/>
              </a:solidFill>
            </a:endParaRPr>
          </a:p>
          <a:p>
            <a:pPr marL="171450" lvl="0" indent="-171450">
              <a:buFont typeface="Arial" panose="020B0604020202020204" pitchFamily="34" charset="0"/>
              <a:buChar char="•"/>
            </a:pPr>
            <a:r>
              <a:rPr lang="da-DK" sz="1200" b="1" dirty="0">
                <a:solidFill>
                  <a:srgbClr val="002060"/>
                </a:solidFill>
              </a:rPr>
              <a:t>Ansvarlig. </a:t>
            </a:r>
            <a:r>
              <a:rPr lang="da-DK" sz="1200" dirty="0">
                <a:solidFill>
                  <a:srgbClr val="002060"/>
                </a:solidFill>
              </a:rPr>
              <a:t>Det aftales og noteres, hvem der er ansvarlig for det pågældende punkt i programmet.</a:t>
            </a:r>
            <a:endParaRPr lang="da-DK" sz="1200" b="1" dirty="0">
              <a:solidFill>
                <a:srgbClr val="002060"/>
              </a:solidFill>
            </a:endParaRPr>
          </a:p>
        </p:txBody>
      </p:sp>
      <p:cxnSp>
        <p:nvCxnSpPr>
          <p:cNvPr id="7" name="Lige forbindelse 6">
            <a:extLst>
              <a:ext uri="{FF2B5EF4-FFF2-40B4-BE49-F238E27FC236}">
                <a16:creationId xmlns:a16="http://schemas.microsoft.com/office/drawing/2014/main" id="{E4B8135A-E247-4EFE-898F-167D25B8812D}"/>
              </a:ext>
            </a:extLst>
          </p:cNvPr>
          <p:cNvCxnSpPr>
            <a:cxnSpLocks/>
          </p:cNvCxnSpPr>
          <p:nvPr/>
        </p:nvCxnSpPr>
        <p:spPr>
          <a:xfrm>
            <a:off x="1441328" y="908720"/>
            <a:ext cx="9428473"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Lige forbindelse 7">
            <a:extLst>
              <a:ext uri="{FF2B5EF4-FFF2-40B4-BE49-F238E27FC236}">
                <a16:creationId xmlns:a16="http://schemas.microsoft.com/office/drawing/2014/main" id="{A71AAAE3-730A-43F4-ADE7-67497BBA7CDB}"/>
              </a:ext>
            </a:extLst>
          </p:cNvPr>
          <p:cNvCxnSpPr/>
          <p:nvPr/>
        </p:nvCxnSpPr>
        <p:spPr>
          <a:xfrm>
            <a:off x="1425426" y="6244884"/>
            <a:ext cx="9361040"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Billede 8">
            <a:extLst>
              <a:ext uri="{FF2B5EF4-FFF2-40B4-BE49-F238E27FC236}">
                <a16:creationId xmlns:a16="http://schemas.microsoft.com/office/drawing/2014/main" id="{D28978A6-7C21-4E11-BDCE-AA4173879B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32367" y="6103570"/>
            <a:ext cx="245867" cy="282629"/>
          </a:xfrm>
          <a:prstGeom prst="rect">
            <a:avLst/>
          </a:prstGeom>
          <a:ln>
            <a:noFill/>
          </a:ln>
        </p:spPr>
      </p:pic>
    </p:spTree>
    <p:extLst>
      <p:ext uri="{BB962C8B-B14F-4D97-AF65-F5344CB8AC3E}">
        <p14:creationId xmlns:p14="http://schemas.microsoft.com/office/powerpoint/2010/main" val="533717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339837" y="466344"/>
            <a:ext cx="9441962" cy="1260345"/>
          </a:xfrm>
          <a:prstGeom prst="rect">
            <a:avLst/>
          </a:prstGeom>
          <a:ln>
            <a:noFill/>
          </a:ln>
        </p:spPr>
        <p:txBody>
          <a:bodyPr wrap="square">
            <a:spAutoFit/>
          </a:bodyPr>
          <a:lstStyle/>
          <a:p>
            <a:pPr>
              <a:lnSpc>
                <a:spcPct val="107000"/>
              </a:lnSpc>
            </a:pPr>
            <a:r>
              <a:rPr lang="da-DK" sz="2400" b="1" dirty="0">
                <a:solidFill>
                  <a:srgbClr val="002060"/>
                </a:solidFill>
              </a:rPr>
              <a:t>Iscenesættelsen af mødet eller workshoppen</a:t>
            </a:r>
          </a:p>
          <a:p>
            <a:pPr>
              <a:lnSpc>
                <a:spcPct val="107000"/>
              </a:lnSpc>
            </a:pPr>
            <a:endParaRPr lang="da-DK" sz="2400" b="1" dirty="0">
              <a:solidFill>
                <a:srgbClr val="002060"/>
              </a:solidFill>
            </a:endParaRPr>
          </a:p>
          <a:p>
            <a:pPr>
              <a:lnSpc>
                <a:spcPct val="107000"/>
              </a:lnSpc>
              <a:spcAft>
                <a:spcPts val="0"/>
              </a:spcAft>
            </a:pPr>
            <a:r>
              <a:rPr lang="da-DK" sz="2400" b="1" dirty="0">
                <a:solidFill>
                  <a:srgbClr val="002060"/>
                </a:solidFill>
                <a:ea typeface="SimSun" panose="02010600030101010101" pitchFamily="2" charset="-122"/>
              </a:rPr>
              <a:t>  </a:t>
            </a:r>
            <a:endParaRPr lang="da-DK" sz="2400" dirty="0">
              <a:solidFill>
                <a:srgbClr val="002060"/>
              </a:solidFill>
              <a:ea typeface="SimSun" panose="02010600030101010101" pitchFamily="2" charset="-122"/>
            </a:endParaRPr>
          </a:p>
        </p:txBody>
      </p:sp>
      <p:pic>
        <p:nvPicPr>
          <p:cNvPr id="10" name="Billede 9">
            <a:extLst>
              <a:ext uri="{FF2B5EF4-FFF2-40B4-BE49-F238E27FC236}">
                <a16:creationId xmlns:a16="http://schemas.microsoft.com/office/drawing/2014/main" id="{0DF47714-2BD2-42E3-980D-E46D6DCEC3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1119" y="6296799"/>
            <a:ext cx="2359037" cy="198309"/>
          </a:xfrm>
          <a:prstGeom prst="rect">
            <a:avLst/>
          </a:prstGeom>
          <a:ln>
            <a:noFill/>
          </a:ln>
        </p:spPr>
      </p:pic>
      <p:cxnSp>
        <p:nvCxnSpPr>
          <p:cNvPr id="7" name="Lige forbindelse 6">
            <a:extLst>
              <a:ext uri="{FF2B5EF4-FFF2-40B4-BE49-F238E27FC236}">
                <a16:creationId xmlns:a16="http://schemas.microsoft.com/office/drawing/2014/main" id="{E4B8135A-E247-4EFE-898F-167D25B8812D}"/>
              </a:ext>
            </a:extLst>
          </p:cNvPr>
          <p:cNvCxnSpPr>
            <a:cxnSpLocks/>
          </p:cNvCxnSpPr>
          <p:nvPr/>
        </p:nvCxnSpPr>
        <p:spPr>
          <a:xfrm>
            <a:off x="1441328" y="908720"/>
            <a:ext cx="9428473"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Lige forbindelse 7">
            <a:extLst>
              <a:ext uri="{FF2B5EF4-FFF2-40B4-BE49-F238E27FC236}">
                <a16:creationId xmlns:a16="http://schemas.microsoft.com/office/drawing/2014/main" id="{A71AAAE3-730A-43F4-ADE7-67497BBA7CDB}"/>
              </a:ext>
            </a:extLst>
          </p:cNvPr>
          <p:cNvCxnSpPr/>
          <p:nvPr/>
        </p:nvCxnSpPr>
        <p:spPr>
          <a:xfrm>
            <a:off x="1425426" y="6244884"/>
            <a:ext cx="9361040"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Billede 8">
            <a:extLst>
              <a:ext uri="{FF2B5EF4-FFF2-40B4-BE49-F238E27FC236}">
                <a16:creationId xmlns:a16="http://schemas.microsoft.com/office/drawing/2014/main" id="{D28978A6-7C21-4E11-BDCE-AA4173879B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32367" y="6103570"/>
            <a:ext cx="245867" cy="282629"/>
          </a:xfrm>
          <a:prstGeom prst="rect">
            <a:avLst/>
          </a:prstGeom>
          <a:ln>
            <a:noFill/>
          </a:ln>
        </p:spPr>
      </p:pic>
      <p:sp>
        <p:nvSpPr>
          <p:cNvPr id="12" name="Rektangel 11">
            <a:extLst>
              <a:ext uri="{FF2B5EF4-FFF2-40B4-BE49-F238E27FC236}">
                <a16:creationId xmlns:a16="http://schemas.microsoft.com/office/drawing/2014/main" id="{8B79DDB6-25EF-4174-B958-422BDBAD36DC}"/>
              </a:ext>
            </a:extLst>
          </p:cNvPr>
          <p:cNvSpPr/>
          <p:nvPr/>
        </p:nvSpPr>
        <p:spPr>
          <a:xfrm>
            <a:off x="1335739" y="946795"/>
            <a:ext cx="9445430" cy="1169551"/>
          </a:xfrm>
          <a:prstGeom prst="rect">
            <a:avLst/>
          </a:prstGeom>
        </p:spPr>
        <p:txBody>
          <a:bodyPr wrap="square">
            <a:spAutoFit/>
          </a:bodyPr>
          <a:lstStyle/>
          <a:p>
            <a:r>
              <a:rPr lang="da-DK" sz="1400" dirty="0">
                <a:solidFill>
                  <a:srgbClr val="002060"/>
                </a:solidFill>
              </a:rPr>
              <a:t>Iscenesættelse omfatter fem dimensioner, som du skal forholde dig til, når ethvert møde, workshop eller lignende skal planlægges. Målet med arrangementet, menneskene der deltager, miljøet hvor det foregår, procesforløbet og de praktiske metoder du vil anvende under processen. Det er kombinationen af de fem elementer, som giver rammerne for arrangementet og som skal designes på den mest hensigtsmæssige måde. De fem elementer skal facilitatoren have overblik over, når processen ruller. Hvilke ”knapper” er der at skrue på? De fem elementer er anskueliggjort i iscenesættelses-stjernen</a:t>
            </a:r>
            <a:endParaRPr lang="da-DK" sz="1400" b="1" dirty="0">
              <a:solidFill>
                <a:srgbClr val="002060"/>
              </a:solidFill>
            </a:endParaRPr>
          </a:p>
        </p:txBody>
      </p:sp>
      <p:sp>
        <p:nvSpPr>
          <p:cNvPr id="13" name="Rektangel 12">
            <a:extLst>
              <a:ext uri="{FF2B5EF4-FFF2-40B4-BE49-F238E27FC236}">
                <a16:creationId xmlns:a16="http://schemas.microsoft.com/office/drawing/2014/main" id="{AC13C5BE-DC98-4BC9-8409-F19770E4CE2F}"/>
              </a:ext>
            </a:extLst>
          </p:cNvPr>
          <p:cNvSpPr/>
          <p:nvPr/>
        </p:nvSpPr>
        <p:spPr>
          <a:xfrm>
            <a:off x="1429315" y="2246753"/>
            <a:ext cx="5009741" cy="375152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900">
              <a:latin typeface="Arial" panose="020B0604020202020204" pitchFamily="34" charset="0"/>
              <a:cs typeface="Arial" panose="020B0604020202020204" pitchFamily="34" charset="0"/>
            </a:endParaRPr>
          </a:p>
        </p:txBody>
      </p:sp>
      <p:sp>
        <p:nvSpPr>
          <p:cNvPr id="14" name="Freeform 4">
            <a:extLst>
              <a:ext uri="{FF2B5EF4-FFF2-40B4-BE49-F238E27FC236}">
                <a16:creationId xmlns:a16="http://schemas.microsoft.com/office/drawing/2014/main" id="{FE7FEEB9-92BB-47C3-8682-616D18E3F885}"/>
              </a:ext>
            </a:extLst>
          </p:cNvPr>
          <p:cNvSpPr>
            <a:spLocks/>
          </p:cNvSpPr>
          <p:nvPr/>
        </p:nvSpPr>
        <p:spPr bwMode="auto">
          <a:xfrm>
            <a:off x="1890944" y="2406932"/>
            <a:ext cx="4205056" cy="3334083"/>
          </a:xfrm>
          <a:custGeom>
            <a:avLst/>
            <a:gdLst>
              <a:gd name="T0" fmla="*/ 1916683 w 1836"/>
              <a:gd name="T1" fmla="*/ 0 h 1830"/>
              <a:gd name="T2" fmla="*/ 2359311 w 1836"/>
              <a:gd name="T3" fmla="*/ 1447157 h 1830"/>
              <a:gd name="T4" fmla="*/ 3779838 w 1836"/>
              <a:gd name="T5" fmla="*/ 1889744 h 1830"/>
              <a:gd name="T6" fmla="*/ 2359311 w 1836"/>
              <a:gd name="T7" fmla="*/ 2398205 h 1830"/>
              <a:gd name="T8" fmla="*/ 1902271 w 1836"/>
              <a:gd name="T9" fmla="*/ 3767137 h 1830"/>
              <a:gd name="T10" fmla="*/ 1393764 w 1836"/>
              <a:gd name="T11" fmla="*/ 2371444 h 1830"/>
              <a:gd name="T12" fmla="*/ 0 w 1836"/>
              <a:gd name="T13" fmla="*/ 1902095 h 1830"/>
              <a:gd name="T14" fmla="*/ 1432880 w 1836"/>
              <a:gd name="T15" fmla="*/ 1434806 h 1830"/>
              <a:gd name="T16" fmla="*/ 1916683 w 1836"/>
              <a:gd name="T17" fmla="*/ 0 h 18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36"/>
              <a:gd name="T28" fmla="*/ 0 h 1830"/>
              <a:gd name="T29" fmla="*/ 1836 w 1836"/>
              <a:gd name="T30" fmla="*/ 1830 h 183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36" h="1830">
                <a:moveTo>
                  <a:pt x="931" y="0"/>
                </a:moveTo>
                <a:lnTo>
                  <a:pt x="1146" y="703"/>
                </a:lnTo>
                <a:lnTo>
                  <a:pt x="1836" y="918"/>
                </a:lnTo>
                <a:lnTo>
                  <a:pt x="1146" y="1165"/>
                </a:lnTo>
                <a:lnTo>
                  <a:pt x="924" y="1830"/>
                </a:lnTo>
                <a:lnTo>
                  <a:pt x="677" y="1152"/>
                </a:lnTo>
                <a:lnTo>
                  <a:pt x="0" y="924"/>
                </a:lnTo>
                <a:lnTo>
                  <a:pt x="696" y="697"/>
                </a:lnTo>
                <a:lnTo>
                  <a:pt x="931" y="0"/>
                </a:lnTo>
                <a:close/>
              </a:path>
            </a:pathLst>
          </a:custGeom>
          <a:solidFill>
            <a:schemeClr val="accent1">
              <a:lumMod val="20000"/>
              <a:lumOff val="80000"/>
            </a:schemeClr>
          </a:solidFill>
          <a:ln>
            <a:noFill/>
          </a:ln>
          <a:extLst/>
        </p:spPr>
        <p:txBody>
          <a:bodyPr/>
          <a:lstStyle/>
          <a:p>
            <a:endParaRPr lang="da-DK" sz="900">
              <a:latin typeface="Arial" panose="020B0604020202020204" pitchFamily="34" charset="0"/>
              <a:cs typeface="Arial" panose="020B0604020202020204" pitchFamily="34" charset="0"/>
            </a:endParaRPr>
          </a:p>
        </p:txBody>
      </p:sp>
      <p:sp>
        <p:nvSpPr>
          <p:cNvPr id="15" name="Rectangle 5">
            <a:extLst>
              <a:ext uri="{FF2B5EF4-FFF2-40B4-BE49-F238E27FC236}">
                <a16:creationId xmlns:a16="http://schemas.microsoft.com/office/drawing/2014/main" id="{9E0D923E-065A-4BC5-9ECA-F11C37A5F88C}"/>
              </a:ext>
            </a:extLst>
          </p:cNvPr>
          <p:cNvSpPr>
            <a:spLocks noChangeArrowheads="1"/>
          </p:cNvSpPr>
          <p:nvPr/>
        </p:nvSpPr>
        <p:spPr bwMode="auto">
          <a:xfrm>
            <a:off x="3230992" y="3766255"/>
            <a:ext cx="1518463" cy="692497"/>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da-DK" altLang="da-DK" sz="1000" b="1" dirty="0">
                <a:cs typeface="Arial" panose="020B0604020202020204" pitchFamily="34" charset="0"/>
              </a:rPr>
              <a:t>Opgaven og jeg</a:t>
            </a:r>
          </a:p>
          <a:p>
            <a:pPr algn="ctr" eaLnBrk="1" hangingPunct="1">
              <a:spcBef>
                <a:spcPct val="50000"/>
              </a:spcBef>
            </a:pPr>
            <a:r>
              <a:rPr lang="da-DK" altLang="da-DK" sz="1000" dirty="0">
                <a:cs typeface="Arial" panose="020B0604020202020204" pitchFamily="34" charset="0"/>
              </a:rPr>
              <a:t>Formål, succeskriterier, leverancer, rammer          og plan</a:t>
            </a:r>
          </a:p>
        </p:txBody>
      </p:sp>
      <p:sp>
        <p:nvSpPr>
          <p:cNvPr id="16" name="Rectangle 7">
            <a:extLst>
              <a:ext uri="{FF2B5EF4-FFF2-40B4-BE49-F238E27FC236}">
                <a16:creationId xmlns:a16="http://schemas.microsoft.com/office/drawing/2014/main" id="{B5320B7E-A1DB-4A0A-B68A-4673B79EF64D}"/>
              </a:ext>
            </a:extLst>
          </p:cNvPr>
          <p:cNvSpPr>
            <a:spLocks noChangeArrowheads="1"/>
          </p:cNvSpPr>
          <p:nvPr/>
        </p:nvSpPr>
        <p:spPr bwMode="auto">
          <a:xfrm>
            <a:off x="2937573" y="2314796"/>
            <a:ext cx="2128372" cy="84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da-DK" altLang="da-DK" sz="1000" b="1" dirty="0">
                <a:cs typeface="Arial" panose="020B0604020202020204" pitchFamily="34" charset="0"/>
              </a:rPr>
              <a:t>MENNESKER: </a:t>
            </a:r>
          </a:p>
          <a:p>
            <a:pPr algn="ctr" eaLnBrk="1" hangingPunct="1">
              <a:spcBef>
                <a:spcPct val="50000"/>
              </a:spcBef>
            </a:pPr>
            <a:r>
              <a:rPr lang="da-DK" altLang="da-DK" sz="1000" dirty="0">
                <a:cs typeface="Arial" panose="020B0604020202020204" pitchFamily="34" charset="0"/>
              </a:rPr>
              <a:t>At bringe deltagerne i spil på en optimal måde med hensyn til deres præferencer, relationer, kontekst og læringsstile</a:t>
            </a:r>
          </a:p>
        </p:txBody>
      </p:sp>
      <p:sp>
        <p:nvSpPr>
          <p:cNvPr id="17" name="Rectangle 8">
            <a:extLst>
              <a:ext uri="{FF2B5EF4-FFF2-40B4-BE49-F238E27FC236}">
                <a16:creationId xmlns:a16="http://schemas.microsoft.com/office/drawing/2014/main" id="{C8CF0137-DFDF-4262-AB2A-03647D305891}"/>
              </a:ext>
            </a:extLst>
          </p:cNvPr>
          <p:cNvSpPr>
            <a:spLocks noChangeArrowheads="1"/>
          </p:cNvSpPr>
          <p:nvPr/>
        </p:nvSpPr>
        <p:spPr bwMode="auto">
          <a:xfrm>
            <a:off x="2983711" y="5353311"/>
            <a:ext cx="2035093" cy="53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da-DK" altLang="da-DK" sz="1000" b="1" dirty="0">
                <a:cs typeface="Arial" panose="020B0604020202020204" pitchFamily="34" charset="0"/>
              </a:rPr>
              <a:t>MILJØ: </a:t>
            </a:r>
          </a:p>
          <a:p>
            <a:pPr algn="ctr" eaLnBrk="1" hangingPunct="1">
              <a:spcBef>
                <a:spcPct val="50000"/>
              </a:spcBef>
            </a:pPr>
            <a:r>
              <a:rPr lang="da-DK" altLang="da-DK" sz="1000" dirty="0">
                <a:cs typeface="Arial" panose="020B0604020202020204" pitchFamily="34" charset="0"/>
              </a:rPr>
              <a:t>At skabe det passende fysiske                                                 og mentale miljø for arrangementet</a:t>
            </a:r>
          </a:p>
        </p:txBody>
      </p:sp>
      <p:sp>
        <p:nvSpPr>
          <p:cNvPr id="18" name="Rectangle 9">
            <a:extLst>
              <a:ext uri="{FF2B5EF4-FFF2-40B4-BE49-F238E27FC236}">
                <a16:creationId xmlns:a16="http://schemas.microsoft.com/office/drawing/2014/main" id="{4EDBB1D0-1219-47F4-85D5-B6F9862F13CC}"/>
              </a:ext>
            </a:extLst>
          </p:cNvPr>
          <p:cNvSpPr>
            <a:spLocks noChangeArrowheads="1"/>
          </p:cNvSpPr>
          <p:nvPr/>
        </p:nvSpPr>
        <p:spPr bwMode="auto">
          <a:xfrm>
            <a:off x="4833650" y="3603821"/>
            <a:ext cx="1552648" cy="846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r>
              <a:rPr lang="da-DK" altLang="da-DK" sz="1000" b="1" dirty="0">
                <a:cs typeface="Arial" panose="020B0604020202020204" pitchFamily="34" charset="0"/>
              </a:rPr>
              <a:t>METODE: </a:t>
            </a:r>
          </a:p>
          <a:p>
            <a:pPr algn="r" eaLnBrk="1" hangingPunct="1">
              <a:spcBef>
                <a:spcPct val="50000"/>
              </a:spcBef>
            </a:pPr>
            <a:r>
              <a:rPr lang="da-DK" altLang="da-DK" sz="1000" dirty="0">
                <a:cs typeface="Arial" panose="020B0604020202020204" pitchFamily="34" charset="0"/>
              </a:rPr>
              <a:t>At trække på de optimale </a:t>
            </a:r>
            <a:r>
              <a:rPr lang="da-DK" altLang="da-DK" sz="1000" dirty="0" err="1">
                <a:cs typeface="Arial" panose="020B0604020202020204" pitchFamily="34" charset="0"/>
              </a:rPr>
              <a:t>faciliteringsmetoder</a:t>
            </a:r>
            <a:r>
              <a:rPr lang="da-DK" altLang="da-DK" sz="1000" dirty="0">
                <a:cs typeface="Arial" panose="020B0604020202020204" pitchFamily="34" charset="0"/>
              </a:rPr>
              <a:t> og bruge en facilitator, der kan løfte opgaven</a:t>
            </a:r>
          </a:p>
        </p:txBody>
      </p:sp>
      <p:sp>
        <p:nvSpPr>
          <p:cNvPr id="19" name="Rectangle 10">
            <a:extLst>
              <a:ext uri="{FF2B5EF4-FFF2-40B4-BE49-F238E27FC236}">
                <a16:creationId xmlns:a16="http://schemas.microsoft.com/office/drawing/2014/main" id="{838C48FB-D704-4EDA-B35F-D52D1880A87A}"/>
              </a:ext>
            </a:extLst>
          </p:cNvPr>
          <p:cNvSpPr>
            <a:spLocks noChangeArrowheads="1"/>
          </p:cNvSpPr>
          <p:nvPr/>
        </p:nvSpPr>
        <p:spPr bwMode="auto">
          <a:xfrm>
            <a:off x="1473772" y="3437383"/>
            <a:ext cx="1616841" cy="1282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da-DK" altLang="da-DK" sz="900" b="1" dirty="0">
                <a:cs typeface="Arial" panose="020B0604020202020204" pitchFamily="34" charset="0"/>
              </a:rPr>
              <a:t>                         </a:t>
            </a:r>
            <a:r>
              <a:rPr lang="da-DK" altLang="da-DK" sz="1000" b="1" dirty="0">
                <a:cs typeface="Arial" panose="020B0604020202020204" pitchFamily="34" charset="0"/>
              </a:rPr>
              <a:t>PROCESDESIGN: </a:t>
            </a:r>
          </a:p>
          <a:p>
            <a:pPr eaLnBrk="1" hangingPunct="1">
              <a:spcBef>
                <a:spcPct val="50000"/>
              </a:spcBef>
            </a:pPr>
            <a:r>
              <a:rPr lang="da-DK" altLang="da-DK" sz="1000" dirty="0">
                <a:cs typeface="Arial" panose="020B0604020202020204" pitchFamily="34" charset="0"/>
              </a:rPr>
              <a:t>At designe processen før, under og efter, så der er den rigtige vekselvirkning mellem ro og tempo, gruppe og individ, pause og hårdt arbejde</a:t>
            </a:r>
          </a:p>
        </p:txBody>
      </p:sp>
      <p:sp>
        <p:nvSpPr>
          <p:cNvPr id="20" name="Rektangel 19">
            <a:extLst>
              <a:ext uri="{FF2B5EF4-FFF2-40B4-BE49-F238E27FC236}">
                <a16:creationId xmlns:a16="http://schemas.microsoft.com/office/drawing/2014/main" id="{90EE8170-957F-4C82-A636-3D44EBFD0FE6}"/>
              </a:ext>
            </a:extLst>
          </p:cNvPr>
          <p:cNvSpPr/>
          <p:nvPr/>
        </p:nvSpPr>
        <p:spPr>
          <a:xfrm>
            <a:off x="6520639" y="2171299"/>
            <a:ext cx="4101471" cy="3785652"/>
          </a:xfrm>
          <a:prstGeom prst="rect">
            <a:avLst/>
          </a:prstGeom>
        </p:spPr>
        <p:txBody>
          <a:bodyPr wrap="square">
            <a:spAutoFit/>
          </a:bodyPr>
          <a:lstStyle/>
          <a:p>
            <a:r>
              <a:rPr lang="da-DK" sz="1200" b="1" dirty="0">
                <a:solidFill>
                  <a:srgbClr val="002060"/>
                </a:solidFill>
              </a:rPr>
              <a:t>Formålet med mødet eller workshoppen. </a:t>
            </a:r>
          </a:p>
          <a:p>
            <a:endParaRPr lang="da-DK" sz="1200" dirty="0">
              <a:solidFill>
                <a:srgbClr val="002060"/>
              </a:solidFill>
            </a:endParaRPr>
          </a:p>
          <a:p>
            <a:r>
              <a:rPr lang="da-DK" sz="1200" dirty="0">
                <a:solidFill>
                  <a:srgbClr val="002060"/>
                </a:solidFill>
              </a:rPr>
              <a:t>Den mest almindelig årsag til at møder og workshops kører af sporet, er at sporet ikke er klart nok. Derfor er første skridt at afklare:</a:t>
            </a:r>
          </a:p>
          <a:p>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Hvad er formålet?</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Hvad går opgaven ud på?</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Hvilke resultater af workshoppen forventes der?</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Hvilken mening og værdi er bærende i arrangementet?</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Er der særlige forventninger til rammer, form og proces?</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Hvor lang tid har vi og hvad kan vi rent faktisk nå?</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Hvad er succeskriterierne for mødet?</a:t>
            </a:r>
            <a:endParaRPr lang="da-DK" sz="1200" b="1" dirty="0">
              <a:solidFill>
                <a:srgbClr val="002060"/>
              </a:solidFill>
            </a:endParaRPr>
          </a:p>
          <a:p>
            <a:pPr marL="171450" indent="-171450">
              <a:buFont typeface="Arial" panose="020B0604020202020204" pitchFamily="34" charset="0"/>
              <a:buChar char="•"/>
            </a:pPr>
            <a:r>
              <a:rPr lang="da-DK" sz="1200" dirty="0">
                <a:solidFill>
                  <a:srgbClr val="002060"/>
                </a:solidFill>
              </a:rPr>
              <a:t>Det næste spørgsmål er, hvem der er den rigtige til at facilitere dette arrangement er. Mange projektledere opfatter det som deres opgave, men det kan være mere hensigtsmæssigt at sætte en anden til at facilitere mødet.</a:t>
            </a:r>
            <a:endParaRPr lang="da-DK" sz="1200" b="1" dirty="0">
              <a:solidFill>
                <a:srgbClr val="002060"/>
              </a:solidFill>
            </a:endParaRPr>
          </a:p>
          <a:p>
            <a:endParaRPr lang="da-DK" sz="1200" dirty="0">
              <a:solidFill>
                <a:srgbClr val="002060"/>
              </a:solidFill>
            </a:endParaRPr>
          </a:p>
          <a:p>
            <a:r>
              <a:rPr lang="da-DK" sz="1200" dirty="0">
                <a:solidFill>
                  <a:srgbClr val="002060"/>
                </a:solidFill>
              </a:rPr>
              <a:t>Formålet eller den ønskede effekt af mødet noteres øverst til højre i skabelon 1.</a:t>
            </a:r>
            <a:endParaRPr lang="da-DK" sz="1200" b="1" dirty="0">
              <a:solidFill>
                <a:srgbClr val="002060"/>
              </a:solidFill>
            </a:endParaRPr>
          </a:p>
        </p:txBody>
      </p:sp>
    </p:spTree>
    <p:extLst>
      <p:ext uri="{BB962C8B-B14F-4D97-AF65-F5344CB8AC3E}">
        <p14:creationId xmlns:p14="http://schemas.microsoft.com/office/powerpoint/2010/main" val="1095956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339837" y="466344"/>
            <a:ext cx="9441962" cy="1260345"/>
          </a:xfrm>
          <a:prstGeom prst="rect">
            <a:avLst/>
          </a:prstGeom>
          <a:ln>
            <a:noFill/>
          </a:ln>
        </p:spPr>
        <p:txBody>
          <a:bodyPr wrap="square">
            <a:spAutoFit/>
          </a:bodyPr>
          <a:lstStyle/>
          <a:p>
            <a:pPr>
              <a:lnSpc>
                <a:spcPct val="107000"/>
              </a:lnSpc>
            </a:pPr>
            <a:r>
              <a:rPr lang="da-DK" sz="2400" b="1" dirty="0">
                <a:solidFill>
                  <a:srgbClr val="002060"/>
                </a:solidFill>
              </a:rPr>
              <a:t>Vælg de rigtige mennesker og skab det rigtige miljø</a:t>
            </a:r>
          </a:p>
          <a:p>
            <a:pPr>
              <a:lnSpc>
                <a:spcPct val="107000"/>
              </a:lnSpc>
            </a:pPr>
            <a:endParaRPr lang="da-DK" sz="2400" b="1" dirty="0">
              <a:solidFill>
                <a:srgbClr val="002060"/>
              </a:solidFill>
            </a:endParaRPr>
          </a:p>
          <a:p>
            <a:pPr>
              <a:lnSpc>
                <a:spcPct val="107000"/>
              </a:lnSpc>
              <a:spcAft>
                <a:spcPts val="0"/>
              </a:spcAft>
            </a:pPr>
            <a:r>
              <a:rPr lang="da-DK" sz="2400" b="1" dirty="0">
                <a:solidFill>
                  <a:srgbClr val="002060"/>
                </a:solidFill>
                <a:ea typeface="SimSun" panose="02010600030101010101" pitchFamily="2" charset="-122"/>
              </a:rPr>
              <a:t>  </a:t>
            </a:r>
            <a:endParaRPr lang="da-DK" sz="2400" dirty="0">
              <a:solidFill>
                <a:srgbClr val="002060"/>
              </a:solidFill>
              <a:ea typeface="SimSun" panose="02010600030101010101" pitchFamily="2" charset="-122"/>
            </a:endParaRPr>
          </a:p>
        </p:txBody>
      </p:sp>
      <p:pic>
        <p:nvPicPr>
          <p:cNvPr id="10" name="Billede 9">
            <a:extLst>
              <a:ext uri="{FF2B5EF4-FFF2-40B4-BE49-F238E27FC236}">
                <a16:creationId xmlns:a16="http://schemas.microsoft.com/office/drawing/2014/main" id="{0DF47714-2BD2-42E3-980D-E46D6DCEC3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1119" y="6296799"/>
            <a:ext cx="2359037" cy="198309"/>
          </a:xfrm>
          <a:prstGeom prst="rect">
            <a:avLst/>
          </a:prstGeom>
          <a:ln>
            <a:noFill/>
          </a:ln>
        </p:spPr>
      </p:pic>
      <p:cxnSp>
        <p:nvCxnSpPr>
          <p:cNvPr id="7" name="Lige forbindelse 6">
            <a:extLst>
              <a:ext uri="{FF2B5EF4-FFF2-40B4-BE49-F238E27FC236}">
                <a16:creationId xmlns:a16="http://schemas.microsoft.com/office/drawing/2014/main" id="{E4B8135A-E247-4EFE-898F-167D25B8812D}"/>
              </a:ext>
            </a:extLst>
          </p:cNvPr>
          <p:cNvCxnSpPr>
            <a:cxnSpLocks/>
          </p:cNvCxnSpPr>
          <p:nvPr/>
        </p:nvCxnSpPr>
        <p:spPr>
          <a:xfrm>
            <a:off x="1441328" y="908720"/>
            <a:ext cx="9428473"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Lige forbindelse 7">
            <a:extLst>
              <a:ext uri="{FF2B5EF4-FFF2-40B4-BE49-F238E27FC236}">
                <a16:creationId xmlns:a16="http://schemas.microsoft.com/office/drawing/2014/main" id="{A71AAAE3-730A-43F4-ADE7-67497BBA7CDB}"/>
              </a:ext>
            </a:extLst>
          </p:cNvPr>
          <p:cNvCxnSpPr/>
          <p:nvPr/>
        </p:nvCxnSpPr>
        <p:spPr>
          <a:xfrm>
            <a:off x="1425426" y="6244884"/>
            <a:ext cx="9361040"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Billede 8">
            <a:extLst>
              <a:ext uri="{FF2B5EF4-FFF2-40B4-BE49-F238E27FC236}">
                <a16:creationId xmlns:a16="http://schemas.microsoft.com/office/drawing/2014/main" id="{D28978A6-7C21-4E11-BDCE-AA4173879B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32367" y="6103570"/>
            <a:ext cx="245867" cy="282629"/>
          </a:xfrm>
          <a:prstGeom prst="rect">
            <a:avLst/>
          </a:prstGeom>
          <a:ln>
            <a:noFill/>
          </a:ln>
        </p:spPr>
      </p:pic>
      <p:sp>
        <p:nvSpPr>
          <p:cNvPr id="21" name="Rectangle 1">
            <a:extLst>
              <a:ext uri="{FF2B5EF4-FFF2-40B4-BE49-F238E27FC236}">
                <a16:creationId xmlns:a16="http://schemas.microsoft.com/office/drawing/2014/main" id="{5DAB8AC6-27A0-4A11-AA5D-A85FB66770E7}"/>
              </a:ext>
            </a:extLst>
          </p:cNvPr>
          <p:cNvSpPr>
            <a:spLocks noChangeArrowheads="1"/>
          </p:cNvSpPr>
          <p:nvPr/>
        </p:nvSpPr>
        <p:spPr bwMode="auto">
          <a:xfrm>
            <a:off x="2524774" y="1330395"/>
            <a:ext cx="227948" cy="446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a-DK" altLang="da-DK" sz="1200" b="1" i="0" u="none" strike="noStrike" cap="none" normalizeH="0" baseline="0">
                <a:ln>
                  <a:noFill/>
                </a:ln>
                <a:solidFill>
                  <a:schemeClr val="accent5">
                    <a:lumMod val="50000"/>
                  </a:schemeClr>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da-DK" altLang="da-DK" sz="800" b="0" i="0" u="none" strike="noStrike" cap="none" normalizeH="0" baseline="0">
              <a:ln>
                <a:noFill/>
              </a:ln>
              <a:solidFill>
                <a:schemeClr val="accent5">
                  <a:lumMod val="5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a-DK" altLang="da-DK" sz="1100" b="0" i="0" u="none" strike="noStrike" cap="none" normalizeH="0" baseline="0">
                <a:ln>
                  <a:noFill/>
                </a:ln>
                <a:solidFill>
                  <a:schemeClr val="accent5">
                    <a:lumMod val="50000"/>
                  </a:schemeClr>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da-DK" altLang="da-DK" sz="1800" b="0" i="0" u="none" strike="noStrike" cap="none" normalizeH="0" baseline="0">
              <a:ln>
                <a:noFill/>
              </a:ln>
              <a:solidFill>
                <a:schemeClr val="accent5">
                  <a:lumMod val="50000"/>
                </a:schemeClr>
              </a:solidFill>
              <a:effectLst/>
              <a:latin typeface="Arial" panose="020B0604020202020204" pitchFamily="34" charset="0"/>
            </a:endParaRPr>
          </a:p>
        </p:txBody>
      </p:sp>
      <p:sp>
        <p:nvSpPr>
          <p:cNvPr id="22" name="Rektangel 21">
            <a:extLst>
              <a:ext uri="{FF2B5EF4-FFF2-40B4-BE49-F238E27FC236}">
                <a16:creationId xmlns:a16="http://schemas.microsoft.com/office/drawing/2014/main" id="{2B8C7E1B-BB63-4D29-9698-B4911F70279B}"/>
              </a:ext>
            </a:extLst>
          </p:cNvPr>
          <p:cNvSpPr/>
          <p:nvPr/>
        </p:nvSpPr>
        <p:spPr>
          <a:xfrm>
            <a:off x="1339978" y="1089967"/>
            <a:ext cx="4639523" cy="5078313"/>
          </a:xfrm>
          <a:prstGeom prst="rect">
            <a:avLst/>
          </a:prstGeom>
        </p:spPr>
        <p:txBody>
          <a:bodyPr wrap="square">
            <a:spAutoFit/>
          </a:bodyPr>
          <a:lstStyle/>
          <a:p>
            <a:r>
              <a:rPr lang="da-DK" sz="1200" b="1" dirty="0">
                <a:solidFill>
                  <a:srgbClr val="002060"/>
                </a:solidFill>
              </a:rPr>
              <a:t>Vælg de rigtige mennesker til mødet</a:t>
            </a:r>
          </a:p>
          <a:p>
            <a:r>
              <a:rPr lang="da-DK" sz="1200" dirty="0">
                <a:solidFill>
                  <a:srgbClr val="002060"/>
                </a:solidFill>
              </a:rPr>
              <a:t>Gruppen skal sammensættes, sådan at mødets formål kan opfyldes. Skal der tages beslutninger, skal gruppen bestå at personer, der kan træffe denne type beslutninger. Skal der løses et bestemt problem, består gruppen så af de mennesker, der kan løse dette problem?</a:t>
            </a:r>
          </a:p>
          <a:p>
            <a:endParaRPr lang="da-DK" sz="1200" b="1" dirty="0">
              <a:solidFill>
                <a:srgbClr val="002060"/>
              </a:solidFill>
            </a:endParaRPr>
          </a:p>
          <a:p>
            <a:r>
              <a:rPr lang="da-DK" sz="1200" dirty="0">
                <a:solidFill>
                  <a:srgbClr val="002060"/>
                </a:solidFill>
              </a:rPr>
              <a:t>Vælg sammensætningen af mødedeltagerne:</a:t>
            </a:r>
          </a:p>
          <a:p>
            <a:endParaRPr lang="da-DK" sz="1200" b="1" dirty="0">
              <a:solidFill>
                <a:srgbClr val="002060"/>
              </a:solidFill>
            </a:endParaRPr>
          </a:p>
          <a:p>
            <a:pPr marL="171450" lvl="0" indent="-171450">
              <a:buFont typeface="Arial" panose="020B0604020202020204" pitchFamily="34" charset="0"/>
              <a:buChar char="•"/>
            </a:pPr>
            <a:r>
              <a:rPr lang="da-DK" sz="1200" b="1" dirty="0">
                <a:solidFill>
                  <a:srgbClr val="002060"/>
                </a:solidFill>
              </a:rPr>
              <a:t>Homogen gruppe. </a:t>
            </a:r>
            <a:r>
              <a:rPr lang="da-DK" sz="1200" dirty="0">
                <a:solidFill>
                  <a:srgbClr val="002060"/>
                </a:solidFill>
              </a:rPr>
              <a:t>Gruppen sammensættes med ensartet baggrund inden for fagområde, organisatorisk placering og interesser. Formålet er at sikre accept eller forståelse hos en bestemt målgruppe.</a:t>
            </a:r>
          </a:p>
          <a:p>
            <a:pPr marL="171450" lvl="0" indent="-171450">
              <a:buFont typeface="Arial" panose="020B0604020202020204" pitchFamily="34" charset="0"/>
              <a:buChar char="•"/>
            </a:pPr>
            <a:endParaRPr lang="da-DK" sz="1200" b="1" dirty="0">
              <a:solidFill>
                <a:srgbClr val="002060"/>
              </a:solidFill>
            </a:endParaRPr>
          </a:p>
          <a:p>
            <a:pPr marL="171450" lvl="0" indent="-171450">
              <a:buFont typeface="Arial" panose="020B0604020202020204" pitchFamily="34" charset="0"/>
              <a:buChar char="•"/>
            </a:pPr>
            <a:r>
              <a:rPr lang="da-DK" sz="1200" b="1" dirty="0">
                <a:solidFill>
                  <a:srgbClr val="002060"/>
                </a:solidFill>
              </a:rPr>
              <a:t>Tværfaglig gruppe. </a:t>
            </a:r>
            <a:r>
              <a:rPr lang="da-DK" sz="1200" dirty="0">
                <a:solidFill>
                  <a:srgbClr val="002060"/>
                </a:solidFill>
              </a:rPr>
              <a:t>Gruppen sammensættes, så den dækker de fagområder, der er relevante for den pågældende opgave. Formålet er at finde helhedsorienterede løsninger, eller idégenerering der bygger på tværfaglig indsigt. </a:t>
            </a:r>
          </a:p>
          <a:p>
            <a:pPr marL="171450" lvl="0" indent="-171450">
              <a:buFont typeface="Arial" panose="020B0604020202020204" pitchFamily="34" charset="0"/>
              <a:buChar char="•"/>
            </a:pPr>
            <a:endParaRPr lang="da-DK" sz="1200" b="1" dirty="0">
              <a:solidFill>
                <a:srgbClr val="002060"/>
              </a:solidFill>
            </a:endParaRPr>
          </a:p>
          <a:p>
            <a:pPr marL="171450" lvl="0" indent="-171450">
              <a:buFont typeface="Arial" panose="020B0604020202020204" pitchFamily="34" charset="0"/>
              <a:buChar char="•"/>
            </a:pPr>
            <a:r>
              <a:rPr lang="da-DK" sz="1200" b="1" dirty="0">
                <a:solidFill>
                  <a:srgbClr val="002060"/>
                </a:solidFill>
              </a:rPr>
              <a:t>På tværs af organisation. </a:t>
            </a:r>
            <a:r>
              <a:rPr lang="da-DK" sz="1200" dirty="0">
                <a:solidFill>
                  <a:srgbClr val="002060"/>
                </a:solidFill>
              </a:rPr>
              <a:t>Gruppen sammensættes, så den dækker de afdelinger, der er relevante for den pågældende opgave. Formålet er at sikre tværorganisatorisk accept eller forståelse og at kortlægge behov, problemstillinger og forventninger på tværs i organisationen. </a:t>
            </a:r>
          </a:p>
          <a:p>
            <a:pPr marL="171450" lvl="0" indent="-171450">
              <a:buFont typeface="Arial" panose="020B0604020202020204" pitchFamily="34" charset="0"/>
              <a:buChar char="•"/>
            </a:pPr>
            <a:endParaRPr lang="da-DK" sz="1200" b="1" dirty="0">
              <a:solidFill>
                <a:srgbClr val="002060"/>
              </a:solidFill>
            </a:endParaRPr>
          </a:p>
          <a:p>
            <a:pPr marL="171450" lvl="0" indent="-171450">
              <a:buFont typeface="Arial" panose="020B0604020202020204" pitchFamily="34" charset="0"/>
              <a:buChar char="•"/>
            </a:pPr>
            <a:r>
              <a:rPr lang="da-DK" sz="1200" b="1" dirty="0">
                <a:solidFill>
                  <a:srgbClr val="002060"/>
                </a:solidFill>
              </a:rPr>
              <a:t>Forskelligt organisatorisk niveau. </a:t>
            </a:r>
            <a:r>
              <a:rPr lang="da-DK" sz="1200" dirty="0">
                <a:solidFill>
                  <a:srgbClr val="002060"/>
                </a:solidFill>
              </a:rPr>
              <a:t>Gruppen sammensættes, så den dækker de hierarkiske niveauer, der er relevante for den pågældende opgave. Formålet er at sikre accept eller forståelse hos forskellige organisatoriske niveauer, samt forventningsafstemning og idégenerering lodret i organisationen.</a:t>
            </a:r>
            <a:endParaRPr lang="da-DK" sz="1200" b="1" dirty="0">
              <a:solidFill>
                <a:srgbClr val="002060"/>
              </a:solidFill>
            </a:endParaRPr>
          </a:p>
        </p:txBody>
      </p:sp>
      <p:sp>
        <p:nvSpPr>
          <p:cNvPr id="24" name="Rektangel 23">
            <a:extLst>
              <a:ext uri="{FF2B5EF4-FFF2-40B4-BE49-F238E27FC236}">
                <a16:creationId xmlns:a16="http://schemas.microsoft.com/office/drawing/2014/main" id="{EC7CC6D1-1E2B-4B2D-A86C-FC325A5755B9}"/>
              </a:ext>
            </a:extLst>
          </p:cNvPr>
          <p:cNvSpPr/>
          <p:nvPr/>
        </p:nvSpPr>
        <p:spPr>
          <a:xfrm>
            <a:off x="6171619" y="1090081"/>
            <a:ext cx="4836692" cy="5262979"/>
          </a:xfrm>
          <a:prstGeom prst="rect">
            <a:avLst/>
          </a:prstGeom>
        </p:spPr>
        <p:txBody>
          <a:bodyPr wrap="square">
            <a:spAutoFit/>
          </a:bodyPr>
          <a:lstStyle/>
          <a:p>
            <a:r>
              <a:rPr lang="da-DK" sz="1200" b="1" dirty="0">
                <a:solidFill>
                  <a:srgbClr val="002060"/>
                </a:solidFill>
              </a:rPr>
              <a:t>Skab et miljø med en passende forstyrrelse</a:t>
            </a:r>
          </a:p>
          <a:p>
            <a:r>
              <a:rPr lang="da-DK" sz="1200" dirty="0">
                <a:solidFill>
                  <a:srgbClr val="002060"/>
                </a:solidFill>
              </a:rPr>
              <a:t>Deltagerne skal opnå fælles erkendelser. Dunn &amp; Dunn har beskrevet forskellige læringsstile, der bør indgå i vores iscenesættelse for at sikre en effektiv læring: </a:t>
            </a:r>
            <a:endParaRPr lang="da-DK" sz="1200" b="1" dirty="0">
              <a:solidFill>
                <a:srgbClr val="002060"/>
              </a:solidFill>
            </a:endParaRPr>
          </a:p>
          <a:p>
            <a:pPr marL="171450" lvl="0" indent="-171450">
              <a:buFont typeface="Arial" panose="020B0604020202020204" pitchFamily="34" charset="0"/>
              <a:buChar char="•"/>
            </a:pPr>
            <a:r>
              <a:rPr lang="da-DK" sz="1200" b="1" dirty="0">
                <a:solidFill>
                  <a:srgbClr val="002060"/>
                </a:solidFill>
              </a:rPr>
              <a:t>Fysiske elementer: </a:t>
            </a:r>
            <a:r>
              <a:rPr lang="da-DK" sz="1200" dirty="0">
                <a:solidFill>
                  <a:srgbClr val="002060"/>
                </a:solidFill>
              </a:rPr>
              <a:t>Lyd, lys, temperatur og indretning</a:t>
            </a:r>
            <a:endParaRPr lang="da-DK" sz="1200" b="1" dirty="0">
              <a:solidFill>
                <a:srgbClr val="002060"/>
              </a:solidFill>
            </a:endParaRPr>
          </a:p>
          <a:p>
            <a:pPr marL="171450" lvl="0" indent="-171450">
              <a:buFont typeface="Arial" panose="020B0604020202020204" pitchFamily="34" charset="0"/>
              <a:buChar char="•"/>
            </a:pPr>
            <a:r>
              <a:rPr lang="da-DK" sz="1200" b="1" dirty="0">
                <a:solidFill>
                  <a:srgbClr val="002060"/>
                </a:solidFill>
              </a:rPr>
              <a:t>Emotionelle elementer: </a:t>
            </a:r>
            <a:r>
              <a:rPr lang="da-DK" sz="1200" dirty="0">
                <a:solidFill>
                  <a:srgbClr val="002060"/>
                </a:solidFill>
              </a:rPr>
              <a:t>Motivation, tilpasning, vedholdenhed og struktur</a:t>
            </a:r>
            <a:endParaRPr lang="da-DK" sz="1200" b="1" dirty="0">
              <a:solidFill>
                <a:srgbClr val="002060"/>
              </a:solidFill>
            </a:endParaRPr>
          </a:p>
          <a:p>
            <a:pPr marL="171450" lvl="0" indent="-171450">
              <a:buFont typeface="Arial" panose="020B0604020202020204" pitchFamily="34" charset="0"/>
              <a:buChar char="•"/>
            </a:pPr>
            <a:r>
              <a:rPr lang="da-DK" sz="1200" b="1" dirty="0">
                <a:solidFill>
                  <a:srgbClr val="002060"/>
                </a:solidFill>
              </a:rPr>
              <a:t>Sociologiske elementer: </a:t>
            </a:r>
            <a:r>
              <a:rPr lang="da-DK" sz="1200" dirty="0">
                <a:solidFill>
                  <a:srgbClr val="002060"/>
                </a:solidFill>
              </a:rPr>
              <a:t>Alene, par, gruppe, team, autoritet og variation</a:t>
            </a:r>
            <a:endParaRPr lang="da-DK" sz="1200" b="1" dirty="0">
              <a:solidFill>
                <a:srgbClr val="002060"/>
              </a:solidFill>
            </a:endParaRPr>
          </a:p>
          <a:p>
            <a:pPr marL="171450" lvl="0" indent="-171450">
              <a:buFont typeface="Arial" panose="020B0604020202020204" pitchFamily="34" charset="0"/>
              <a:buChar char="•"/>
            </a:pPr>
            <a:r>
              <a:rPr lang="da-DK" sz="1200" b="1" dirty="0">
                <a:solidFill>
                  <a:srgbClr val="002060"/>
                </a:solidFill>
              </a:rPr>
              <a:t>Fysiologiske elementer: </a:t>
            </a:r>
            <a:r>
              <a:rPr lang="da-DK" sz="1200" dirty="0">
                <a:solidFill>
                  <a:srgbClr val="002060"/>
                </a:solidFill>
              </a:rPr>
              <a:t>Perception, energiindtag, behov for bevægelse, tidspunkt på dagen.</a:t>
            </a:r>
            <a:endParaRPr lang="da-DK" sz="1200" b="1" dirty="0">
              <a:solidFill>
                <a:srgbClr val="002060"/>
              </a:solidFill>
            </a:endParaRPr>
          </a:p>
          <a:p>
            <a:endParaRPr lang="da-DK" sz="1200" dirty="0">
              <a:solidFill>
                <a:srgbClr val="002060"/>
              </a:solidFill>
            </a:endParaRPr>
          </a:p>
          <a:p>
            <a:r>
              <a:rPr lang="da-DK" sz="1200" dirty="0">
                <a:solidFill>
                  <a:srgbClr val="002060"/>
                </a:solidFill>
              </a:rPr>
              <a:t>Miljøet dækker det fysiske rum og alt hvad dertil hører:</a:t>
            </a:r>
            <a:endParaRPr lang="da-DK" sz="1200" b="1" dirty="0">
              <a:solidFill>
                <a:srgbClr val="002060"/>
              </a:solidFill>
            </a:endParaRPr>
          </a:p>
          <a:p>
            <a:pPr marL="171450" indent="-171450">
              <a:buFont typeface="Arial" panose="020B0604020202020204" pitchFamily="34" charset="0"/>
              <a:buChar char="•"/>
            </a:pPr>
            <a:r>
              <a:rPr lang="da-DK" sz="1200" dirty="0">
                <a:solidFill>
                  <a:srgbClr val="002060"/>
                </a:solidFill>
              </a:rPr>
              <a:t>Kan alle se? Er der små borde til gruppedrøftelser? Er der gulvplads og lys nok? Indretningen kan skabe en ønsket stemning.</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De generelle omgivelser ude og inde.</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Selve rummet. Størrelse, gulvplads, vægplads, vinduer, akustik og belysning.</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Muligheder for indretning: Teknik, møblement og faciliteter. Forskellige bordopstillinger.</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Materialer: Uddeling, logbøger, vægtavler, posters, stickers, papkort, navneskilte, ens T-shirts.</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Hvad skal vi spise og drikke. Til frokost og i pauser. Hvad er der på bordene under mødet?</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Hvordan er lyd og mikrofoner? Skal der spilles musik og hvilken?</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Hvordan er indeklimaet – også ud på eftermiddagen?</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Hvilke lyskilder vil du gøre brug af. Det faste lys, små lamper på cafébordene eller levende lys?</a:t>
            </a:r>
            <a:endParaRPr lang="da-DK" altLang="da-DK" sz="1200" dirty="0">
              <a:solidFill>
                <a:srgbClr val="002060"/>
              </a:solidFill>
              <a:ea typeface="SimSun" panose="02010600030101010101" pitchFamily="2" charset="-122"/>
              <a:cs typeface="Arial" panose="020B0604020202020204" pitchFamily="34" charset="0"/>
            </a:endParaRPr>
          </a:p>
          <a:p>
            <a:endParaRPr lang="da-DK" altLang="da-DK" sz="1200" dirty="0">
              <a:solidFill>
                <a:schemeClr val="accent5">
                  <a:lumMod val="50000"/>
                </a:schemeClr>
              </a:solidFill>
              <a:cs typeface="Arial" panose="020B0604020202020204" pitchFamily="34" charset="0"/>
            </a:endParaRPr>
          </a:p>
        </p:txBody>
      </p:sp>
    </p:spTree>
    <p:extLst>
      <p:ext uri="{BB962C8B-B14F-4D97-AF65-F5344CB8AC3E}">
        <p14:creationId xmlns:p14="http://schemas.microsoft.com/office/powerpoint/2010/main" val="2887809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1"/>
          <p:cNvSpPr/>
          <p:nvPr/>
        </p:nvSpPr>
        <p:spPr>
          <a:xfrm>
            <a:off x="1339837" y="466344"/>
            <a:ext cx="9441962" cy="865173"/>
          </a:xfrm>
          <a:prstGeom prst="rect">
            <a:avLst/>
          </a:prstGeom>
          <a:ln>
            <a:noFill/>
          </a:ln>
        </p:spPr>
        <p:txBody>
          <a:bodyPr wrap="square">
            <a:spAutoFit/>
          </a:bodyPr>
          <a:lstStyle/>
          <a:p>
            <a:pPr>
              <a:lnSpc>
                <a:spcPct val="107000"/>
              </a:lnSpc>
            </a:pPr>
            <a:r>
              <a:rPr lang="da-DK" sz="2400" b="1" dirty="0">
                <a:solidFill>
                  <a:srgbClr val="002060"/>
                </a:solidFill>
              </a:rPr>
              <a:t>Design processen og understøt de rigtige metoder og materialer</a:t>
            </a:r>
          </a:p>
          <a:p>
            <a:pPr>
              <a:lnSpc>
                <a:spcPct val="107000"/>
              </a:lnSpc>
            </a:pPr>
            <a:endParaRPr lang="da-DK" sz="2400" dirty="0">
              <a:solidFill>
                <a:srgbClr val="002060"/>
              </a:solidFill>
              <a:ea typeface="SimSun" panose="02010600030101010101" pitchFamily="2" charset="-122"/>
            </a:endParaRPr>
          </a:p>
        </p:txBody>
      </p:sp>
      <p:pic>
        <p:nvPicPr>
          <p:cNvPr id="10" name="Billede 9">
            <a:extLst>
              <a:ext uri="{FF2B5EF4-FFF2-40B4-BE49-F238E27FC236}">
                <a16:creationId xmlns:a16="http://schemas.microsoft.com/office/drawing/2014/main" id="{0DF47714-2BD2-42E3-980D-E46D6DCEC3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1119" y="6296799"/>
            <a:ext cx="2359037" cy="198309"/>
          </a:xfrm>
          <a:prstGeom prst="rect">
            <a:avLst/>
          </a:prstGeom>
          <a:ln>
            <a:noFill/>
          </a:ln>
        </p:spPr>
      </p:pic>
      <p:cxnSp>
        <p:nvCxnSpPr>
          <p:cNvPr id="7" name="Lige forbindelse 6">
            <a:extLst>
              <a:ext uri="{FF2B5EF4-FFF2-40B4-BE49-F238E27FC236}">
                <a16:creationId xmlns:a16="http://schemas.microsoft.com/office/drawing/2014/main" id="{E4B8135A-E247-4EFE-898F-167D25B8812D}"/>
              </a:ext>
            </a:extLst>
          </p:cNvPr>
          <p:cNvCxnSpPr>
            <a:cxnSpLocks/>
          </p:cNvCxnSpPr>
          <p:nvPr/>
        </p:nvCxnSpPr>
        <p:spPr>
          <a:xfrm>
            <a:off x="1441328" y="908720"/>
            <a:ext cx="9428473"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Lige forbindelse 7">
            <a:extLst>
              <a:ext uri="{FF2B5EF4-FFF2-40B4-BE49-F238E27FC236}">
                <a16:creationId xmlns:a16="http://schemas.microsoft.com/office/drawing/2014/main" id="{A71AAAE3-730A-43F4-ADE7-67497BBA7CDB}"/>
              </a:ext>
            </a:extLst>
          </p:cNvPr>
          <p:cNvCxnSpPr/>
          <p:nvPr/>
        </p:nvCxnSpPr>
        <p:spPr>
          <a:xfrm>
            <a:off x="1425426" y="6244884"/>
            <a:ext cx="9361040"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Billede 8">
            <a:extLst>
              <a:ext uri="{FF2B5EF4-FFF2-40B4-BE49-F238E27FC236}">
                <a16:creationId xmlns:a16="http://schemas.microsoft.com/office/drawing/2014/main" id="{D28978A6-7C21-4E11-BDCE-AA4173879B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32367" y="6103570"/>
            <a:ext cx="245867" cy="282629"/>
          </a:xfrm>
          <a:prstGeom prst="rect">
            <a:avLst/>
          </a:prstGeom>
          <a:ln>
            <a:noFill/>
          </a:ln>
        </p:spPr>
      </p:pic>
      <p:sp>
        <p:nvSpPr>
          <p:cNvPr id="22" name="Rektangel 21">
            <a:extLst>
              <a:ext uri="{FF2B5EF4-FFF2-40B4-BE49-F238E27FC236}">
                <a16:creationId xmlns:a16="http://schemas.microsoft.com/office/drawing/2014/main" id="{2B8C7E1B-BB63-4D29-9698-B4911F70279B}"/>
              </a:ext>
            </a:extLst>
          </p:cNvPr>
          <p:cNvSpPr/>
          <p:nvPr/>
        </p:nvSpPr>
        <p:spPr>
          <a:xfrm>
            <a:off x="1339978" y="1089967"/>
            <a:ext cx="4756022" cy="5078313"/>
          </a:xfrm>
          <a:prstGeom prst="rect">
            <a:avLst/>
          </a:prstGeom>
        </p:spPr>
        <p:txBody>
          <a:bodyPr wrap="square">
            <a:spAutoFit/>
          </a:bodyPr>
          <a:lstStyle/>
          <a:p>
            <a:r>
              <a:rPr lang="da-DK" sz="1200" b="1" dirty="0">
                <a:solidFill>
                  <a:srgbClr val="002060"/>
                </a:solidFill>
              </a:rPr>
              <a:t>Den rigtige proces</a:t>
            </a:r>
          </a:p>
          <a:p>
            <a:r>
              <a:rPr lang="da-DK" sz="1200" dirty="0">
                <a:solidFill>
                  <a:srgbClr val="002060"/>
                </a:solidFill>
              </a:rPr>
              <a:t>Processen er køreplanen for mødet eller workshoppen med tidsintervaller og stop undervejs. Der skal tages stilling til følgende i forbindelse med design af processen:</a:t>
            </a:r>
            <a:endParaRPr lang="da-DK" sz="1200" b="1" dirty="0">
              <a:solidFill>
                <a:srgbClr val="002060"/>
              </a:solidFill>
            </a:endParaRPr>
          </a:p>
          <a:p>
            <a:pPr lvl="0"/>
            <a:endParaRPr lang="da-DK" sz="1200" dirty="0">
              <a:solidFill>
                <a:srgbClr val="002060"/>
              </a:solidFill>
            </a:endParaRPr>
          </a:p>
          <a:p>
            <a:pPr marL="171450" lvl="0" indent="-171450">
              <a:buFont typeface="Arial" panose="020B0604020202020204" pitchFamily="34" charset="0"/>
              <a:buChar char="•"/>
            </a:pPr>
            <a:r>
              <a:rPr lang="da-DK" sz="1200" dirty="0">
                <a:solidFill>
                  <a:srgbClr val="002060"/>
                </a:solidFill>
              </a:rPr>
              <a:t>Hvad sker der før, under og efter arrangementet?</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Programmet – hvor lang tid tager de enkelte elementer og er der tænkt på ”</a:t>
            </a:r>
            <a:r>
              <a:rPr lang="en-US" sz="1200" dirty="0">
                <a:solidFill>
                  <a:srgbClr val="002060"/>
                </a:solidFill>
              </a:rPr>
              <a:t>in </a:t>
            </a:r>
            <a:r>
              <a:rPr lang="en-US" sz="1200" dirty="0" err="1">
                <a:solidFill>
                  <a:srgbClr val="002060"/>
                </a:solidFill>
              </a:rPr>
              <a:t>betweens</a:t>
            </a:r>
            <a:r>
              <a:rPr lang="da-DK" sz="1200" dirty="0">
                <a:solidFill>
                  <a:srgbClr val="002060"/>
                </a:solidFill>
              </a:rPr>
              <a:t>”.</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Er der balance mellem de forskellige elementer, forskellige stemninger, tempo, energi, refleksion, intimitet, konkrete og abstrakte temaer?</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Hvor lang tid tager de forskellige delelementer og pauser? Tid til at komme fra gruppelokaler til plenum?</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Hvordan forløber de enkelte seancer og hvordan er sammenhængen?</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Hvem gennemfører de forskellige seancer? Foredragsholdere, illustratorer, ledelse, projektleder eller medarbejdere?</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Uanset om man skal designe processer for få eller mange deltagere så er der visse basiselementer, der altid skal være på plads.</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Introduktion indeholdende formål, baggrund, program og roller.</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Præsentationsrunde: Hvem er vi? I store seancer gøres dette i grupperne.</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Forventningsafstemning og spilleregler.</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Opgaven – det processen skal arbejde med.</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Selve løsningen af opgaven.</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Konklusion, præsentation og diskussion.</a:t>
            </a:r>
            <a:endParaRPr lang="da-DK" sz="1200" b="1" dirty="0">
              <a:solidFill>
                <a:srgbClr val="002060"/>
              </a:solidFill>
            </a:endParaRPr>
          </a:p>
          <a:p>
            <a:pPr marL="171450" lvl="0" indent="-171450">
              <a:buFont typeface="Arial" panose="020B0604020202020204" pitchFamily="34" charset="0"/>
              <a:buChar char="•"/>
            </a:pPr>
            <a:r>
              <a:rPr lang="da-DK" sz="1200" dirty="0">
                <a:solidFill>
                  <a:srgbClr val="002060"/>
                </a:solidFill>
              </a:rPr>
              <a:t>Tænk i variation. En pause på 15 minutter for hver 90 minutter. Bryd programmet op i blokke af 20 minutters varighed. Der skal være plads til både ro og tempo, pauser og hårdt arbejde.</a:t>
            </a:r>
            <a:endParaRPr lang="da-DK" sz="1200" b="1" dirty="0">
              <a:solidFill>
                <a:srgbClr val="002060"/>
              </a:solidFill>
            </a:endParaRPr>
          </a:p>
        </p:txBody>
      </p:sp>
      <p:sp>
        <p:nvSpPr>
          <p:cNvPr id="24" name="Rektangel 23">
            <a:extLst>
              <a:ext uri="{FF2B5EF4-FFF2-40B4-BE49-F238E27FC236}">
                <a16:creationId xmlns:a16="http://schemas.microsoft.com/office/drawing/2014/main" id="{EC7CC6D1-1E2B-4B2D-A86C-FC325A5755B9}"/>
              </a:ext>
            </a:extLst>
          </p:cNvPr>
          <p:cNvSpPr/>
          <p:nvPr/>
        </p:nvSpPr>
        <p:spPr>
          <a:xfrm>
            <a:off x="6304789" y="1090081"/>
            <a:ext cx="4639523" cy="5078313"/>
          </a:xfrm>
          <a:prstGeom prst="rect">
            <a:avLst/>
          </a:prstGeom>
        </p:spPr>
        <p:txBody>
          <a:bodyPr wrap="square">
            <a:spAutoFit/>
          </a:bodyPr>
          <a:lstStyle/>
          <a:p>
            <a:r>
              <a:rPr lang="da-DK" sz="1200" b="1" dirty="0">
                <a:solidFill>
                  <a:srgbClr val="002060"/>
                </a:solidFill>
              </a:rPr>
              <a:t>De rigtige metoder og materialer</a:t>
            </a:r>
          </a:p>
          <a:p>
            <a:pPr lvl="0"/>
            <a:r>
              <a:rPr lang="da-DK" sz="1200" dirty="0">
                <a:solidFill>
                  <a:srgbClr val="002060"/>
                </a:solidFill>
              </a:rPr>
              <a:t>Processerne skal involvere deltagerne hele vejen. Det er derfor afgørende, at du anvender metoder, som sikrer denne involvering. Det kan f.eks. være papkort, som gør det muligt for alle deltagerne at notere deres input. Alle kan se alle input og i fællesskab kan man sortere disse forslag. Det kan være en metode som prikafstemning, hvor alle går op og markerer de tre forslag, som vedkommende synes, er de vigtigste. Visuelle metoder som post-it lapper, papkort, plancher, flipover, storskærm osv. Kreativitetsteknikker som brainstorming, omvendt brainstorming, brug af tilfældige ord, billeder osv.</a:t>
            </a:r>
            <a:endParaRPr lang="da-DK" sz="1200" b="1" dirty="0">
              <a:solidFill>
                <a:srgbClr val="002060"/>
              </a:solidFill>
            </a:endParaRPr>
          </a:p>
          <a:p>
            <a:pPr lvl="0"/>
            <a:endParaRPr lang="da-DK" sz="1200" dirty="0">
              <a:solidFill>
                <a:srgbClr val="002060"/>
              </a:solidFill>
            </a:endParaRPr>
          </a:p>
          <a:p>
            <a:pPr lvl="0"/>
            <a:r>
              <a:rPr lang="da-DK" sz="1200" dirty="0">
                <a:solidFill>
                  <a:srgbClr val="002060"/>
                </a:solidFill>
              </a:rPr>
              <a:t>Hvilke ”</a:t>
            </a:r>
            <a:r>
              <a:rPr lang="en-US" sz="1200" dirty="0">
                <a:solidFill>
                  <a:srgbClr val="002060"/>
                </a:solidFill>
              </a:rPr>
              <a:t>openers”, ”closers”, ”icebreakers</a:t>
            </a:r>
            <a:r>
              <a:rPr lang="da-DK" sz="1200" dirty="0">
                <a:solidFill>
                  <a:srgbClr val="002060"/>
                </a:solidFill>
              </a:rPr>
              <a:t>” og ”</a:t>
            </a:r>
            <a:r>
              <a:rPr lang="en-US" sz="1200" dirty="0">
                <a:solidFill>
                  <a:srgbClr val="002060"/>
                </a:solidFill>
              </a:rPr>
              <a:t>energizers</a:t>
            </a:r>
            <a:r>
              <a:rPr lang="da-DK" sz="1200" dirty="0">
                <a:solidFill>
                  <a:srgbClr val="002060"/>
                </a:solidFill>
              </a:rPr>
              <a:t>” vil du benytte?</a:t>
            </a:r>
          </a:p>
          <a:p>
            <a:pPr lvl="0"/>
            <a:endParaRPr lang="da-DK" sz="1200" b="1" dirty="0">
              <a:solidFill>
                <a:srgbClr val="002060"/>
              </a:solidFill>
            </a:endParaRPr>
          </a:p>
          <a:p>
            <a:pPr marL="171450" lvl="0" indent="-171450">
              <a:buFont typeface="Arial" panose="020B0604020202020204" pitchFamily="34" charset="0"/>
              <a:buChar char="•"/>
            </a:pPr>
            <a:r>
              <a:rPr lang="en-US" sz="1200" b="1" dirty="0">
                <a:solidFill>
                  <a:srgbClr val="002060"/>
                </a:solidFill>
              </a:rPr>
              <a:t>Energizers</a:t>
            </a:r>
            <a:r>
              <a:rPr lang="da-DK" sz="1200" i="1" dirty="0">
                <a:solidFill>
                  <a:srgbClr val="002060"/>
                </a:solidFill>
              </a:rPr>
              <a:t> </a:t>
            </a:r>
            <a:r>
              <a:rPr lang="da-DK" sz="1200" dirty="0">
                <a:solidFill>
                  <a:srgbClr val="002060"/>
                </a:solidFill>
              </a:rPr>
              <a:t>er som regel en øvelse af ca.15 minutters varighed, ofte med et fysisk element, der sigter mod at få energiniveauet op. Særligt velegnet lige efter frokost og efter lange plenumseancer. </a:t>
            </a:r>
          </a:p>
          <a:p>
            <a:pPr marL="171450" lvl="0" indent="-171450">
              <a:buFont typeface="Arial" panose="020B0604020202020204" pitchFamily="34" charset="0"/>
              <a:buChar char="•"/>
            </a:pPr>
            <a:endParaRPr lang="da-DK" sz="1200" b="1" dirty="0">
              <a:solidFill>
                <a:srgbClr val="002060"/>
              </a:solidFill>
            </a:endParaRPr>
          </a:p>
          <a:p>
            <a:pPr marL="171450" lvl="0" indent="-171450">
              <a:buFont typeface="Arial" panose="020B0604020202020204" pitchFamily="34" charset="0"/>
              <a:buChar char="•"/>
            </a:pPr>
            <a:r>
              <a:rPr lang="en-US" sz="1200" b="1" dirty="0">
                <a:solidFill>
                  <a:srgbClr val="002060"/>
                </a:solidFill>
              </a:rPr>
              <a:t>Icebreakers</a:t>
            </a:r>
            <a:r>
              <a:rPr lang="da-DK" sz="1200" dirty="0">
                <a:solidFill>
                  <a:srgbClr val="002060"/>
                </a:solidFill>
              </a:rPr>
              <a:t> er en øvelse af ca.15 minutters varighed med det formål at give deltagerne mulighed for at lære hinanden bedre at kende. Særligt velegnet ved opstart af forløb eller dag. Formålet er at bryde isen og starte en samtale blandt deltagerne. </a:t>
            </a:r>
          </a:p>
          <a:p>
            <a:pPr marL="171450" lvl="0" indent="-171450">
              <a:buFont typeface="Arial" panose="020B0604020202020204" pitchFamily="34" charset="0"/>
              <a:buChar char="•"/>
            </a:pPr>
            <a:endParaRPr lang="da-DK" sz="1200" b="1" dirty="0">
              <a:solidFill>
                <a:srgbClr val="002060"/>
              </a:solidFill>
            </a:endParaRPr>
          </a:p>
          <a:p>
            <a:pPr marL="171450" lvl="0" indent="-171450">
              <a:buFont typeface="Arial" panose="020B0604020202020204" pitchFamily="34" charset="0"/>
              <a:buChar char="•"/>
            </a:pPr>
            <a:r>
              <a:rPr lang="en-US" sz="1200" b="1" dirty="0">
                <a:solidFill>
                  <a:srgbClr val="002060"/>
                </a:solidFill>
              </a:rPr>
              <a:t>Openers og closers </a:t>
            </a:r>
            <a:r>
              <a:rPr lang="da-DK" sz="1200" dirty="0">
                <a:solidFill>
                  <a:srgbClr val="002060"/>
                </a:solidFill>
              </a:rPr>
              <a:t>er små refleksionsøvelser, der sætter os på sporet af dagens arbejde eller lukker og binder sløjfe. At vise en pointe eller skabe nysgerrighed om dagens emne. Formålet er at runde af og sætte fokus på hovedbudskaberne. Øvelsen skal give mening i forhold til emnet. </a:t>
            </a:r>
            <a:endParaRPr lang="da-DK" sz="1200" b="1" dirty="0">
              <a:solidFill>
                <a:srgbClr val="002060"/>
              </a:solidFill>
            </a:endParaRPr>
          </a:p>
        </p:txBody>
      </p:sp>
    </p:spTree>
    <p:extLst>
      <p:ext uri="{BB962C8B-B14F-4D97-AF65-F5344CB8AC3E}">
        <p14:creationId xmlns:p14="http://schemas.microsoft.com/office/powerpoint/2010/main" val="241127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8"/>
          <p:cNvSpPr/>
          <p:nvPr/>
        </p:nvSpPr>
        <p:spPr>
          <a:xfrm>
            <a:off x="1321562" y="448163"/>
            <a:ext cx="9851601" cy="461665"/>
          </a:xfrm>
          <a:prstGeom prst="rect">
            <a:avLst/>
          </a:prstGeom>
        </p:spPr>
        <p:txBody>
          <a:bodyPr wrap="square">
            <a:spAutoFit/>
          </a:bodyPr>
          <a:lstStyle/>
          <a:p>
            <a:r>
              <a:rPr lang="da-DK" sz="2400" b="1" dirty="0">
                <a:solidFill>
                  <a:srgbClr val="002060"/>
                </a:solidFill>
              </a:rPr>
              <a:t>Værktøj 1: Drejebog med målgruppe og effekt </a:t>
            </a:r>
          </a:p>
        </p:txBody>
      </p:sp>
      <p:pic>
        <p:nvPicPr>
          <p:cNvPr id="60" name="Billede 59">
            <a:extLst>
              <a:ext uri="{FF2B5EF4-FFF2-40B4-BE49-F238E27FC236}">
                <a16:creationId xmlns:a16="http://schemas.microsoft.com/office/drawing/2014/main" id="{1A4456DF-62E1-4945-8FAF-960A5726EC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1119" y="6296799"/>
            <a:ext cx="2359037" cy="198309"/>
          </a:xfrm>
          <a:prstGeom prst="rect">
            <a:avLst/>
          </a:prstGeom>
          <a:ln>
            <a:noFill/>
          </a:ln>
        </p:spPr>
      </p:pic>
      <p:cxnSp>
        <p:nvCxnSpPr>
          <p:cNvPr id="61" name="Lige forbindelse 60">
            <a:extLst>
              <a:ext uri="{FF2B5EF4-FFF2-40B4-BE49-F238E27FC236}">
                <a16:creationId xmlns:a16="http://schemas.microsoft.com/office/drawing/2014/main" id="{2C4CF9BF-CB72-4538-A5CD-943714D65B8D}"/>
              </a:ext>
            </a:extLst>
          </p:cNvPr>
          <p:cNvCxnSpPr/>
          <p:nvPr/>
        </p:nvCxnSpPr>
        <p:spPr>
          <a:xfrm>
            <a:off x="1425426" y="6244884"/>
            <a:ext cx="9361040"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62" name="Billede 61">
            <a:extLst>
              <a:ext uri="{FF2B5EF4-FFF2-40B4-BE49-F238E27FC236}">
                <a16:creationId xmlns:a16="http://schemas.microsoft.com/office/drawing/2014/main" id="{26D6CEE8-D460-4B58-A5F2-0D3EB73C81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32367" y="6103570"/>
            <a:ext cx="245867" cy="282629"/>
          </a:xfrm>
          <a:prstGeom prst="rect">
            <a:avLst/>
          </a:prstGeom>
          <a:ln>
            <a:noFill/>
          </a:ln>
        </p:spPr>
      </p:pic>
      <p:cxnSp>
        <p:nvCxnSpPr>
          <p:cNvPr id="59" name="Lige forbindelse 58">
            <a:extLst>
              <a:ext uri="{FF2B5EF4-FFF2-40B4-BE49-F238E27FC236}">
                <a16:creationId xmlns:a16="http://schemas.microsoft.com/office/drawing/2014/main" id="{F53A3FF2-0179-404F-B834-530D5D94D721}"/>
              </a:ext>
            </a:extLst>
          </p:cNvPr>
          <p:cNvCxnSpPr>
            <a:cxnSpLocks/>
          </p:cNvCxnSpPr>
          <p:nvPr/>
        </p:nvCxnSpPr>
        <p:spPr>
          <a:xfrm>
            <a:off x="1441328" y="908720"/>
            <a:ext cx="9428473"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3" name="Tabel 2">
            <a:extLst>
              <a:ext uri="{FF2B5EF4-FFF2-40B4-BE49-F238E27FC236}">
                <a16:creationId xmlns:a16="http://schemas.microsoft.com/office/drawing/2014/main" id="{9EA6BF9A-BB12-4877-A870-02252BF6A140}"/>
              </a:ext>
            </a:extLst>
          </p:cNvPr>
          <p:cNvGraphicFramePr>
            <a:graphicFrameLocks noGrp="1"/>
          </p:cNvGraphicFramePr>
          <p:nvPr>
            <p:extLst>
              <p:ext uri="{D42A27DB-BD31-4B8C-83A1-F6EECF244321}">
                <p14:modId xmlns:p14="http://schemas.microsoft.com/office/powerpoint/2010/main" val="4060968241"/>
              </p:ext>
            </p:extLst>
          </p:nvPr>
        </p:nvGraphicFramePr>
        <p:xfrm>
          <a:off x="1441328" y="1022780"/>
          <a:ext cx="9361039" cy="5009896"/>
        </p:xfrm>
        <a:graphic>
          <a:graphicData uri="http://schemas.openxmlformats.org/drawingml/2006/table">
            <a:tbl>
              <a:tblPr firstRow="1" firstCol="1" bandRow="1">
                <a:tableStyleId>{5C22544A-7EE6-4342-B048-85BDC9FD1C3A}</a:tableStyleId>
              </a:tblPr>
              <a:tblGrid>
                <a:gridCol w="643526">
                  <a:extLst>
                    <a:ext uri="{9D8B030D-6E8A-4147-A177-3AD203B41FA5}">
                      <a16:colId xmlns:a16="http://schemas.microsoft.com/office/drawing/2014/main" val="1699085573"/>
                    </a:ext>
                  </a:extLst>
                </a:gridCol>
                <a:gridCol w="1776296">
                  <a:extLst>
                    <a:ext uri="{9D8B030D-6E8A-4147-A177-3AD203B41FA5}">
                      <a16:colId xmlns:a16="http://schemas.microsoft.com/office/drawing/2014/main" val="182357898"/>
                    </a:ext>
                  </a:extLst>
                </a:gridCol>
                <a:gridCol w="892702">
                  <a:extLst>
                    <a:ext uri="{9D8B030D-6E8A-4147-A177-3AD203B41FA5}">
                      <a16:colId xmlns:a16="http://schemas.microsoft.com/office/drawing/2014/main" val="3156194664"/>
                    </a:ext>
                  </a:extLst>
                </a:gridCol>
                <a:gridCol w="2842073">
                  <a:extLst>
                    <a:ext uri="{9D8B030D-6E8A-4147-A177-3AD203B41FA5}">
                      <a16:colId xmlns:a16="http://schemas.microsoft.com/office/drawing/2014/main" val="518062479"/>
                    </a:ext>
                  </a:extLst>
                </a:gridCol>
                <a:gridCol w="2450378">
                  <a:extLst>
                    <a:ext uri="{9D8B030D-6E8A-4147-A177-3AD203B41FA5}">
                      <a16:colId xmlns:a16="http://schemas.microsoft.com/office/drawing/2014/main" val="1889532197"/>
                    </a:ext>
                  </a:extLst>
                </a:gridCol>
                <a:gridCol w="756064">
                  <a:extLst>
                    <a:ext uri="{9D8B030D-6E8A-4147-A177-3AD203B41FA5}">
                      <a16:colId xmlns:a16="http://schemas.microsoft.com/office/drawing/2014/main" val="2375817540"/>
                    </a:ext>
                  </a:extLst>
                </a:gridCol>
              </a:tblGrid>
              <a:tr h="575897">
                <a:tc gridSpan="2">
                  <a:txBody>
                    <a:bodyPr/>
                    <a:lstStyle/>
                    <a:p>
                      <a:pPr>
                        <a:lnSpc>
                          <a:spcPct val="107000"/>
                        </a:lnSpc>
                        <a:spcAft>
                          <a:spcPts val="0"/>
                        </a:spcAft>
                      </a:pPr>
                      <a:r>
                        <a:rPr lang="da-DK" sz="1050" b="1">
                          <a:solidFill>
                            <a:schemeClr val="tx1"/>
                          </a:solidFill>
                          <a:effectLst/>
                        </a:rPr>
                        <a:t>Møde eller workshop</a:t>
                      </a:r>
                    </a:p>
                    <a:p>
                      <a:pPr>
                        <a:lnSpc>
                          <a:spcPct val="107000"/>
                        </a:lnSpc>
                        <a:spcAft>
                          <a:spcPts val="0"/>
                        </a:spcAft>
                      </a:pPr>
                      <a:r>
                        <a:rPr lang="da-DK" sz="1050" b="1">
                          <a:solidFill>
                            <a:schemeClr val="tx1"/>
                          </a:solidFill>
                          <a:effectLst/>
                        </a:rPr>
                        <a:t> </a:t>
                      </a:r>
                    </a:p>
                    <a:p>
                      <a:pPr>
                        <a:lnSpc>
                          <a:spcPct val="107000"/>
                        </a:lnSpc>
                        <a:spcAft>
                          <a:spcPts val="0"/>
                        </a:spcAft>
                      </a:pPr>
                      <a:r>
                        <a:rPr lang="da-DK" sz="1050" b="1">
                          <a:solidFill>
                            <a:schemeClr val="tx1"/>
                          </a:solidFill>
                          <a:effectLst/>
                        </a:rPr>
                        <a:t> </a:t>
                      </a:r>
                    </a:p>
                    <a:p>
                      <a:pPr>
                        <a:lnSpc>
                          <a:spcPct val="107000"/>
                        </a:lnSpc>
                        <a:spcAft>
                          <a:spcPts val="0"/>
                        </a:spcAft>
                      </a:pPr>
                      <a:r>
                        <a:rPr lang="da-DK" sz="1050" b="1">
                          <a:solidFill>
                            <a:schemeClr val="tx1"/>
                          </a:solidFill>
                          <a:effectLst/>
                        </a:rPr>
                        <a:t> </a:t>
                      </a:r>
                    </a:p>
                    <a:p>
                      <a:pPr>
                        <a:lnSpc>
                          <a:spcPct val="107000"/>
                        </a:lnSpc>
                        <a:spcAft>
                          <a:spcPts val="0"/>
                        </a:spcAft>
                      </a:pPr>
                      <a:r>
                        <a:rPr lang="da-DK" sz="1050" b="1">
                          <a:solidFill>
                            <a:schemeClr val="tx1"/>
                          </a:solidFill>
                          <a:effectLst/>
                        </a:rPr>
                        <a:t> </a:t>
                      </a:r>
                      <a:endParaRPr lang="da-DK" sz="1050" b="1">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60000"/>
                        <a:lumOff val="40000"/>
                      </a:schemeClr>
                    </a:solidFill>
                  </a:tcPr>
                </a:tc>
                <a:tc hMerge="1">
                  <a:txBody>
                    <a:bodyPr/>
                    <a:lstStyle/>
                    <a:p>
                      <a:endParaRPr lang="da-DK"/>
                    </a:p>
                  </a:txBody>
                  <a:tcPr/>
                </a:tc>
                <a:tc gridSpan="2">
                  <a:txBody>
                    <a:bodyPr/>
                    <a:lstStyle/>
                    <a:p>
                      <a:pPr>
                        <a:lnSpc>
                          <a:spcPct val="107000"/>
                        </a:lnSpc>
                        <a:spcAft>
                          <a:spcPts val="0"/>
                        </a:spcAft>
                      </a:pPr>
                      <a:r>
                        <a:rPr lang="da-DK" sz="1050" b="1" dirty="0">
                          <a:solidFill>
                            <a:schemeClr val="tx1"/>
                          </a:solidFill>
                          <a:effectLst/>
                        </a:rPr>
                        <a:t>Deltagerne</a:t>
                      </a:r>
                      <a:endParaRPr lang="da-DK" sz="105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60000"/>
                        <a:lumOff val="40000"/>
                      </a:schemeClr>
                    </a:solidFill>
                  </a:tcPr>
                </a:tc>
                <a:tc hMerge="1">
                  <a:txBody>
                    <a:bodyPr/>
                    <a:lstStyle/>
                    <a:p>
                      <a:endParaRPr lang="da-DK"/>
                    </a:p>
                  </a:txBody>
                  <a:tcPr/>
                </a:tc>
                <a:tc gridSpan="2">
                  <a:txBody>
                    <a:bodyPr/>
                    <a:lstStyle/>
                    <a:p>
                      <a:pPr>
                        <a:lnSpc>
                          <a:spcPct val="107000"/>
                        </a:lnSpc>
                        <a:spcAft>
                          <a:spcPts val="0"/>
                        </a:spcAft>
                      </a:pPr>
                      <a:r>
                        <a:rPr lang="da-DK" sz="1050" b="1" dirty="0">
                          <a:solidFill>
                            <a:schemeClr val="tx1"/>
                          </a:solidFill>
                          <a:effectLst/>
                        </a:rPr>
                        <a:t>Ønsket effekt</a:t>
                      </a:r>
                    </a:p>
                    <a:p>
                      <a:pPr>
                        <a:lnSpc>
                          <a:spcPct val="107000"/>
                        </a:lnSpc>
                        <a:spcAft>
                          <a:spcPts val="0"/>
                        </a:spcAft>
                      </a:pPr>
                      <a:r>
                        <a:rPr lang="da-DK" sz="1050" b="1" dirty="0">
                          <a:solidFill>
                            <a:schemeClr val="tx1"/>
                          </a:solidFill>
                          <a:effectLst/>
                        </a:rPr>
                        <a:t> </a:t>
                      </a:r>
                      <a:endParaRPr lang="da-DK" sz="1050" b="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60000"/>
                        <a:lumOff val="40000"/>
                      </a:schemeClr>
                    </a:solidFill>
                  </a:tcPr>
                </a:tc>
                <a:tc hMerge="1">
                  <a:txBody>
                    <a:bodyPr/>
                    <a:lstStyle/>
                    <a:p>
                      <a:endParaRPr lang="da-DK"/>
                    </a:p>
                  </a:txBody>
                  <a:tcPr/>
                </a:tc>
                <a:extLst>
                  <a:ext uri="{0D108BD9-81ED-4DB2-BD59-A6C34878D82A}">
                    <a16:rowId xmlns:a16="http://schemas.microsoft.com/office/drawing/2014/main" val="136888806"/>
                  </a:ext>
                </a:extLst>
              </a:tr>
              <a:tr h="202313">
                <a:tc>
                  <a:txBody>
                    <a:bodyPr/>
                    <a:lstStyle/>
                    <a:p>
                      <a:pPr>
                        <a:lnSpc>
                          <a:spcPct val="107000"/>
                        </a:lnSpc>
                        <a:spcAft>
                          <a:spcPts val="0"/>
                        </a:spcAft>
                      </a:pPr>
                      <a:r>
                        <a:rPr lang="da-DK" sz="1050" b="1" kern="1200" dirty="0">
                          <a:solidFill>
                            <a:schemeClr val="tx1"/>
                          </a:solidFill>
                          <a:effectLst/>
                          <a:latin typeface="+mn-lt"/>
                          <a:ea typeface="+mn-ea"/>
                          <a:cs typeface="+mn-cs"/>
                        </a:rPr>
                        <a:t>Tidspunkt</a:t>
                      </a:r>
                      <a:endParaRPr lang="da-DK" sz="1050" dirty="0">
                        <a:solidFill>
                          <a:schemeClr val="tx1"/>
                        </a:solidFill>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gridSpan="2">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da-DK" sz="1050" dirty="0">
                          <a:solidFill>
                            <a:schemeClr val="tx1"/>
                          </a:solidFill>
                          <a:effectLst/>
                          <a:latin typeface="+mn-lt"/>
                        </a:rPr>
                        <a:t> </a:t>
                      </a:r>
                      <a:r>
                        <a:rPr lang="da-DK" sz="1050" b="1" kern="1200" dirty="0">
                          <a:solidFill>
                            <a:schemeClr val="tx1"/>
                          </a:solidFill>
                          <a:effectLst/>
                          <a:latin typeface="+mn-lt"/>
                          <a:ea typeface="+mn-ea"/>
                          <a:cs typeface="+mn-cs"/>
                        </a:rPr>
                        <a:t>Programpunkt og processen</a:t>
                      </a:r>
                      <a:endParaRPr lang="da-DK" sz="1050" kern="1200" dirty="0">
                        <a:solidFill>
                          <a:schemeClr val="tx1"/>
                        </a:solidFill>
                        <a:effectLst/>
                        <a:latin typeface="+mn-lt"/>
                        <a:ea typeface="+mn-ea"/>
                        <a:cs typeface="+mn-cs"/>
                      </a:endParaRPr>
                    </a:p>
                    <a:p>
                      <a:pPr>
                        <a:lnSpc>
                          <a:spcPct val="107000"/>
                        </a:lnSpc>
                        <a:spcAft>
                          <a:spcPts val="0"/>
                        </a:spcAft>
                      </a:pPr>
                      <a:endParaRPr lang="da-DK" sz="1050" dirty="0">
                        <a:solidFill>
                          <a:schemeClr val="tx1"/>
                        </a:solidFill>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hMerge="1">
                  <a:txBody>
                    <a:bodyPr/>
                    <a:lstStyle/>
                    <a:p>
                      <a:endParaRPr lang="da-DK"/>
                    </a:p>
                  </a:txBody>
                  <a:tcPr/>
                </a:tc>
                <a:tc>
                  <a:txBody>
                    <a:bodyPr/>
                    <a:lstStyle/>
                    <a:p>
                      <a:pPr>
                        <a:lnSpc>
                          <a:spcPct val="107000"/>
                        </a:lnSpc>
                        <a:spcAft>
                          <a:spcPts val="0"/>
                        </a:spcAft>
                      </a:pPr>
                      <a:r>
                        <a:rPr lang="da-DK" sz="1050" b="1" dirty="0">
                          <a:solidFill>
                            <a:schemeClr val="tx1"/>
                          </a:solidFill>
                          <a:effectLst/>
                          <a:latin typeface="+mn-lt"/>
                          <a:ea typeface="Calibri" panose="020F0502020204030204" pitchFamily="34" charset="0"/>
                          <a:cs typeface="Calibri" panose="020F0502020204030204" pitchFamily="34" charset="0"/>
                        </a:rPr>
                        <a:t>Rummet og miljøet</a:t>
                      </a:r>
                      <a:endParaRPr lang="da-DK" sz="1050" dirty="0">
                        <a:solidFill>
                          <a:schemeClr val="tx1"/>
                        </a:solidFill>
                        <a:effectLst/>
                        <a:latin typeface="+mn-lt"/>
                        <a:ea typeface="Calibri" panose="020F0502020204030204" pitchFamily="34" charset="0"/>
                        <a:cs typeface="Calibri" panose="020F0502020204030204" pitchFamily="34" charset="0"/>
                      </a:endParaRPr>
                    </a:p>
                    <a:p>
                      <a:pPr>
                        <a:lnSpc>
                          <a:spcPct val="107000"/>
                        </a:lnSpc>
                        <a:spcAft>
                          <a:spcPts val="0"/>
                        </a:spcAft>
                      </a:pPr>
                      <a:r>
                        <a:rPr lang="da-DK" sz="1050" b="1" dirty="0">
                          <a:solidFill>
                            <a:schemeClr val="tx1"/>
                          </a:solidFill>
                          <a:effectLst/>
                          <a:latin typeface="+mn-lt"/>
                          <a:ea typeface="Calibri" panose="020F0502020204030204" pitchFamily="34" charset="0"/>
                          <a:cs typeface="Calibri" panose="020F0502020204030204" pitchFamily="34" charset="0"/>
                        </a:rPr>
                        <a:t> </a:t>
                      </a:r>
                      <a:endParaRPr lang="da-DK" sz="1050" dirty="0">
                        <a:solidFill>
                          <a:schemeClr val="tx1"/>
                        </a:solidFill>
                        <a:effectLst/>
                        <a:latin typeface="+mn-lt"/>
                        <a:ea typeface="Calibri" panose="020F0502020204030204" pitchFamily="34" charset="0"/>
                        <a:cs typeface="Calibri" panose="020F0502020204030204" pitchFamily="34" charset="0"/>
                      </a:endParaRPr>
                    </a:p>
                  </a:txBody>
                  <a:tcPr marL="68580" marR="68580" marT="0" marB="0">
                    <a:solidFill>
                      <a:schemeClr val="accent5">
                        <a:lumMod val="40000"/>
                        <a:lumOff val="60000"/>
                      </a:schemeClr>
                    </a:solidFill>
                  </a:tcPr>
                </a:tc>
                <a:tc>
                  <a:txBody>
                    <a:bodyPr/>
                    <a:lstStyle/>
                    <a:p>
                      <a:pPr>
                        <a:lnSpc>
                          <a:spcPct val="107000"/>
                        </a:lnSpc>
                        <a:spcAft>
                          <a:spcPts val="0"/>
                        </a:spcAft>
                      </a:pPr>
                      <a:r>
                        <a:rPr lang="da-DK" sz="1050" b="1">
                          <a:solidFill>
                            <a:schemeClr val="tx1"/>
                          </a:solidFill>
                          <a:effectLst/>
                          <a:latin typeface="+mn-lt"/>
                          <a:ea typeface="Calibri" panose="020F0502020204030204" pitchFamily="34" charset="0"/>
                          <a:cs typeface="Calibri" panose="020F0502020204030204" pitchFamily="34" charset="0"/>
                        </a:rPr>
                        <a:t>Metoder og materialer</a:t>
                      </a:r>
                      <a:endParaRPr lang="da-DK" sz="1050">
                        <a:solidFill>
                          <a:schemeClr val="tx1"/>
                        </a:solidFill>
                        <a:effectLst/>
                        <a:latin typeface="+mn-lt"/>
                        <a:ea typeface="Calibri" panose="020F0502020204030204" pitchFamily="34" charset="0"/>
                        <a:cs typeface="Calibri" panose="020F0502020204030204" pitchFamily="34" charset="0"/>
                      </a:endParaRPr>
                    </a:p>
                    <a:p>
                      <a:pPr>
                        <a:lnSpc>
                          <a:spcPct val="107000"/>
                        </a:lnSpc>
                        <a:spcAft>
                          <a:spcPts val="0"/>
                        </a:spcAft>
                      </a:pPr>
                      <a:r>
                        <a:rPr lang="da-DK" sz="1050" b="1">
                          <a:solidFill>
                            <a:schemeClr val="tx1"/>
                          </a:solidFill>
                          <a:effectLst/>
                          <a:latin typeface="+mn-lt"/>
                          <a:ea typeface="Calibri" panose="020F0502020204030204" pitchFamily="34" charset="0"/>
                          <a:cs typeface="Calibri" panose="020F0502020204030204" pitchFamily="34" charset="0"/>
                        </a:rPr>
                        <a:t> </a:t>
                      </a:r>
                      <a:endParaRPr lang="da-DK" sz="1050">
                        <a:solidFill>
                          <a:schemeClr val="tx1"/>
                        </a:solidFill>
                        <a:effectLst/>
                        <a:latin typeface="+mn-lt"/>
                        <a:ea typeface="Calibri" panose="020F0502020204030204" pitchFamily="34" charset="0"/>
                        <a:cs typeface="Calibri" panose="020F0502020204030204" pitchFamily="34" charset="0"/>
                      </a:endParaRPr>
                    </a:p>
                  </a:txBody>
                  <a:tcPr marL="68580" marR="68580" marT="0" marB="0">
                    <a:solidFill>
                      <a:schemeClr val="accent5">
                        <a:lumMod val="40000"/>
                        <a:lumOff val="60000"/>
                      </a:schemeClr>
                    </a:solidFill>
                  </a:tcPr>
                </a:tc>
                <a:tc>
                  <a:txBody>
                    <a:bodyPr/>
                    <a:lstStyle/>
                    <a:p>
                      <a:pPr>
                        <a:lnSpc>
                          <a:spcPct val="107000"/>
                        </a:lnSpc>
                        <a:spcAft>
                          <a:spcPts val="0"/>
                        </a:spcAft>
                      </a:pPr>
                      <a:r>
                        <a:rPr lang="da-DK" sz="1050" b="1" dirty="0">
                          <a:solidFill>
                            <a:schemeClr val="tx1"/>
                          </a:solidFill>
                          <a:effectLst/>
                          <a:latin typeface="+mn-lt"/>
                          <a:ea typeface="Calibri" panose="020F0502020204030204" pitchFamily="34" charset="0"/>
                          <a:cs typeface="Calibri" panose="020F0502020204030204" pitchFamily="34" charset="0"/>
                        </a:rPr>
                        <a:t>Ansvarlig</a:t>
                      </a:r>
                      <a:endParaRPr lang="da-DK" sz="1050" dirty="0">
                        <a:solidFill>
                          <a:schemeClr val="tx1"/>
                        </a:solidFill>
                        <a:effectLst/>
                        <a:latin typeface="+mn-lt"/>
                        <a:ea typeface="Calibri" panose="020F0502020204030204" pitchFamily="34" charset="0"/>
                        <a:cs typeface="Calibri" panose="020F0502020204030204" pitchFamily="34"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val="435640941"/>
                  </a:ext>
                </a:extLst>
              </a:tr>
              <a:tr h="202313">
                <a:tc>
                  <a:txBody>
                    <a:bodyPr/>
                    <a:lstStyle/>
                    <a:p>
                      <a:pPr>
                        <a:lnSpc>
                          <a:spcPct val="107000"/>
                        </a:lnSpc>
                        <a:spcAft>
                          <a:spcPts val="0"/>
                        </a:spcAft>
                      </a:pPr>
                      <a:r>
                        <a:rPr lang="da-DK" sz="1000" dirty="0">
                          <a:effectLst/>
                        </a:rPr>
                        <a:t> </a:t>
                      </a:r>
                    </a:p>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gridSpan="2">
                  <a:txBody>
                    <a:bodyPr/>
                    <a:lstStyle/>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0"/>
                        </a:spcAft>
                      </a:pP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hMerge="1">
                  <a:txBody>
                    <a:bodyPr/>
                    <a:lstStyle/>
                    <a:p>
                      <a:endParaRPr lang="da-DK"/>
                    </a:p>
                  </a:txBody>
                  <a:tcPr/>
                </a:tc>
                <a:tc>
                  <a:txBody>
                    <a:bodyPr/>
                    <a:lstStyle/>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extLst>
                  <a:ext uri="{0D108BD9-81ED-4DB2-BD59-A6C34878D82A}">
                    <a16:rowId xmlns:a16="http://schemas.microsoft.com/office/drawing/2014/main" val="183329148"/>
                  </a:ext>
                </a:extLst>
              </a:tr>
              <a:tr h="202313">
                <a:tc>
                  <a:txBody>
                    <a:bodyPr/>
                    <a:lstStyle/>
                    <a:p>
                      <a:pPr>
                        <a:lnSpc>
                          <a:spcPct val="107000"/>
                        </a:lnSpc>
                        <a:spcAft>
                          <a:spcPts val="0"/>
                        </a:spcAft>
                      </a:pPr>
                      <a:r>
                        <a:rPr lang="da-DK" sz="1000">
                          <a:effectLst/>
                        </a:rPr>
                        <a:t> </a:t>
                      </a:r>
                    </a:p>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gridSpan="2">
                  <a:txBody>
                    <a:bodyPr/>
                    <a:lstStyle/>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hMerge="1">
                  <a:txBody>
                    <a:bodyPr/>
                    <a:lstStyle/>
                    <a:p>
                      <a:endParaRPr lang="da-DK"/>
                    </a:p>
                  </a:txBody>
                  <a:tcPr/>
                </a:tc>
                <a:tc>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extLst>
                  <a:ext uri="{0D108BD9-81ED-4DB2-BD59-A6C34878D82A}">
                    <a16:rowId xmlns:a16="http://schemas.microsoft.com/office/drawing/2014/main" val="2725402743"/>
                  </a:ext>
                </a:extLst>
              </a:tr>
              <a:tr h="202313">
                <a:tc>
                  <a:txBody>
                    <a:bodyPr/>
                    <a:lstStyle/>
                    <a:p>
                      <a:pPr>
                        <a:lnSpc>
                          <a:spcPct val="107000"/>
                        </a:lnSpc>
                        <a:spcAft>
                          <a:spcPts val="0"/>
                        </a:spcAft>
                      </a:pPr>
                      <a:r>
                        <a:rPr lang="da-DK" sz="1000">
                          <a:effectLst/>
                        </a:rPr>
                        <a:t> </a:t>
                      </a:r>
                    </a:p>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gridSpan="2">
                  <a:txBody>
                    <a:bodyPr/>
                    <a:lstStyle/>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hMerge="1">
                  <a:txBody>
                    <a:bodyPr/>
                    <a:lstStyle/>
                    <a:p>
                      <a:endParaRPr lang="da-DK"/>
                    </a:p>
                  </a:txBody>
                  <a:tcPr/>
                </a:tc>
                <a:tc>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extLst>
                  <a:ext uri="{0D108BD9-81ED-4DB2-BD59-A6C34878D82A}">
                    <a16:rowId xmlns:a16="http://schemas.microsoft.com/office/drawing/2014/main" val="4232529238"/>
                  </a:ext>
                </a:extLst>
              </a:tr>
              <a:tr h="202313">
                <a:tc>
                  <a:txBody>
                    <a:bodyPr/>
                    <a:lstStyle/>
                    <a:p>
                      <a:pPr>
                        <a:lnSpc>
                          <a:spcPct val="107000"/>
                        </a:lnSpc>
                        <a:spcAft>
                          <a:spcPts val="0"/>
                        </a:spcAft>
                      </a:pPr>
                      <a:r>
                        <a:rPr lang="da-DK" sz="1000">
                          <a:effectLst/>
                        </a:rPr>
                        <a:t> </a:t>
                      </a:r>
                    </a:p>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gridSpan="2">
                  <a:txBody>
                    <a:bodyPr/>
                    <a:lstStyle/>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hMerge="1">
                  <a:txBody>
                    <a:bodyPr/>
                    <a:lstStyle/>
                    <a:p>
                      <a:endParaRPr lang="da-DK"/>
                    </a:p>
                  </a:txBody>
                  <a:tcPr/>
                </a:tc>
                <a:tc>
                  <a:txBody>
                    <a:bodyPr/>
                    <a:lstStyle/>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extLst>
                  <a:ext uri="{0D108BD9-81ED-4DB2-BD59-A6C34878D82A}">
                    <a16:rowId xmlns:a16="http://schemas.microsoft.com/office/drawing/2014/main" val="2329898632"/>
                  </a:ext>
                </a:extLst>
              </a:tr>
              <a:tr h="202313">
                <a:tc>
                  <a:txBody>
                    <a:bodyPr/>
                    <a:lstStyle/>
                    <a:p>
                      <a:pPr>
                        <a:lnSpc>
                          <a:spcPct val="107000"/>
                        </a:lnSpc>
                        <a:spcAft>
                          <a:spcPts val="0"/>
                        </a:spcAft>
                      </a:pPr>
                      <a:r>
                        <a:rPr lang="da-DK" sz="1000">
                          <a:effectLst/>
                        </a:rPr>
                        <a:t> </a:t>
                      </a:r>
                    </a:p>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gridSpan="2">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hMerge="1">
                  <a:txBody>
                    <a:bodyPr/>
                    <a:lstStyle/>
                    <a:p>
                      <a:endParaRPr lang="da-DK"/>
                    </a:p>
                  </a:txBody>
                  <a:tcPr/>
                </a:tc>
                <a:tc>
                  <a:txBody>
                    <a:bodyPr/>
                    <a:lstStyle/>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extLst>
                  <a:ext uri="{0D108BD9-81ED-4DB2-BD59-A6C34878D82A}">
                    <a16:rowId xmlns:a16="http://schemas.microsoft.com/office/drawing/2014/main" val="346587115"/>
                  </a:ext>
                </a:extLst>
              </a:tr>
              <a:tr h="202313">
                <a:tc>
                  <a:txBody>
                    <a:bodyPr/>
                    <a:lstStyle/>
                    <a:p>
                      <a:pPr>
                        <a:lnSpc>
                          <a:spcPct val="107000"/>
                        </a:lnSpc>
                        <a:spcAft>
                          <a:spcPts val="0"/>
                        </a:spcAft>
                      </a:pPr>
                      <a:r>
                        <a:rPr lang="da-DK" sz="1000">
                          <a:effectLst/>
                        </a:rPr>
                        <a:t> </a:t>
                      </a:r>
                    </a:p>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gridSpan="2">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hMerge="1">
                  <a:txBody>
                    <a:bodyPr/>
                    <a:lstStyle/>
                    <a:p>
                      <a:endParaRPr lang="da-DK"/>
                    </a:p>
                  </a:txBody>
                  <a:tcPr/>
                </a:tc>
                <a:tc>
                  <a:txBody>
                    <a:bodyPr/>
                    <a:lstStyle/>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extLst>
                  <a:ext uri="{0D108BD9-81ED-4DB2-BD59-A6C34878D82A}">
                    <a16:rowId xmlns:a16="http://schemas.microsoft.com/office/drawing/2014/main" val="2161478894"/>
                  </a:ext>
                </a:extLst>
              </a:tr>
              <a:tr h="202313">
                <a:tc>
                  <a:txBody>
                    <a:bodyPr/>
                    <a:lstStyle/>
                    <a:p>
                      <a:pPr>
                        <a:lnSpc>
                          <a:spcPct val="107000"/>
                        </a:lnSpc>
                        <a:spcAft>
                          <a:spcPts val="0"/>
                        </a:spcAft>
                      </a:pPr>
                      <a:r>
                        <a:rPr lang="da-DK" sz="1000">
                          <a:effectLst/>
                        </a:rPr>
                        <a:t> </a:t>
                      </a:r>
                    </a:p>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gridSpan="2">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hMerge="1">
                  <a:txBody>
                    <a:bodyPr/>
                    <a:lstStyle/>
                    <a:p>
                      <a:endParaRPr lang="da-DK"/>
                    </a:p>
                  </a:txBody>
                  <a:tcPr/>
                </a:tc>
                <a:tc>
                  <a:txBody>
                    <a:bodyPr/>
                    <a:lstStyle/>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extLst>
                  <a:ext uri="{0D108BD9-81ED-4DB2-BD59-A6C34878D82A}">
                    <a16:rowId xmlns:a16="http://schemas.microsoft.com/office/drawing/2014/main" val="3772723747"/>
                  </a:ext>
                </a:extLst>
              </a:tr>
              <a:tr h="202313">
                <a:tc>
                  <a:txBody>
                    <a:bodyPr/>
                    <a:lstStyle/>
                    <a:p>
                      <a:pPr>
                        <a:lnSpc>
                          <a:spcPct val="107000"/>
                        </a:lnSpc>
                        <a:spcAft>
                          <a:spcPts val="0"/>
                        </a:spcAft>
                      </a:pPr>
                      <a:r>
                        <a:rPr lang="da-DK" sz="1000">
                          <a:effectLst/>
                        </a:rPr>
                        <a:t> </a:t>
                      </a:r>
                    </a:p>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gridSpan="2">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hMerge="1">
                  <a:txBody>
                    <a:bodyPr/>
                    <a:lstStyle/>
                    <a:p>
                      <a:endParaRPr lang="da-DK"/>
                    </a:p>
                  </a:txBody>
                  <a:tcPr/>
                </a:tc>
                <a:tc>
                  <a:txBody>
                    <a:bodyPr/>
                    <a:lstStyle/>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extLst>
                  <a:ext uri="{0D108BD9-81ED-4DB2-BD59-A6C34878D82A}">
                    <a16:rowId xmlns:a16="http://schemas.microsoft.com/office/drawing/2014/main" val="3968991016"/>
                  </a:ext>
                </a:extLst>
              </a:tr>
              <a:tr h="202313">
                <a:tc>
                  <a:txBody>
                    <a:bodyPr/>
                    <a:lstStyle/>
                    <a:p>
                      <a:pPr>
                        <a:lnSpc>
                          <a:spcPct val="107000"/>
                        </a:lnSpc>
                        <a:spcAft>
                          <a:spcPts val="0"/>
                        </a:spcAft>
                      </a:pPr>
                      <a:r>
                        <a:rPr lang="da-DK" sz="1000">
                          <a:effectLst/>
                        </a:rPr>
                        <a:t> </a:t>
                      </a:r>
                    </a:p>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gridSpan="2">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hMerge="1">
                  <a:txBody>
                    <a:bodyPr/>
                    <a:lstStyle/>
                    <a:p>
                      <a:endParaRPr lang="da-DK"/>
                    </a:p>
                  </a:txBody>
                  <a:tcPr/>
                </a:tc>
                <a:tc>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extLst>
                  <a:ext uri="{0D108BD9-81ED-4DB2-BD59-A6C34878D82A}">
                    <a16:rowId xmlns:a16="http://schemas.microsoft.com/office/drawing/2014/main" val="139821323"/>
                  </a:ext>
                </a:extLst>
              </a:tr>
              <a:tr h="202313">
                <a:tc>
                  <a:txBody>
                    <a:bodyPr/>
                    <a:lstStyle/>
                    <a:p>
                      <a:pPr>
                        <a:lnSpc>
                          <a:spcPct val="107000"/>
                        </a:lnSpc>
                        <a:spcAft>
                          <a:spcPts val="0"/>
                        </a:spcAft>
                      </a:pPr>
                      <a:r>
                        <a:rPr lang="da-DK" sz="1000">
                          <a:effectLst/>
                        </a:rPr>
                        <a:t> </a:t>
                      </a:r>
                    </a:p>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gridSpan="2">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hMerge="1">
                  <a:txBody>
                    <a:bodyPr/>
                    <a:lstStyle/>
                    <a:p>
                      <a:endParaRPr lang="da-DK"/>
                    </a:p>
                  </a:txBody>
                  <a:tcPr/>
                </a:tc>
                <a:tc>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extLst>
                  <a:ext uri="{0D108BD9-81ED-4DB2-BD59-A6C34878D82A}">
                    <a16:rowId xmlns:a16="http://schemas.microsoft.com/office/drawing/2014/main" val="3261589818"/>
                  </a:ext>
                </a:extLst>
              </a:tr>
              <a:tr h="202313">
                <a:tc>
                  <a:txBody>
                    <a:bodyPr/>
                    <a:lstStyle/>
                    <a:p>
                      <a:pPr>
                        <a:lnSpc>
                          <a:spcPct val="107000"/>
                        </a:lnSpc>
                        <a:spcAft>
                          <a:spcPts val="0"/>
                        </a:spcAft>
                      </a:pPr>
                      <a:r>
                        <a:rPr lang="da-DK" sz="1000">
                          <a:effectLst/>
                        </a:rPr>
                        <a:t> </a:t>
                      </a:r>
                    </a:p>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gridSpan="2">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hMerge="1">
                  <a:txBody>
                    <a:bodyPr/>
                    <a:lstStyle/>
                    <a:p>
                      <a:endParaRPr lang="da-DK"/>
                    </a:p>
                  </a:txBody>
                  <a:tcPr/>
                </a:tc>
                <a:tc>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extLst>
                  <a:ext uri="{0D108BD9-81ED-4DB2-BD59-A6C34878D82A}">
                    <a16:rowId xmlns:a16="http://schemas.microsoft.com/office/drawing/2014/main" val="80270731"/>
                  </a:ext>
                </a:extLst>
              </a:tr>
              <a:tr h="202313">
                <a:tc>
                  <a:txBody>
                    <a:bodyPr/>
                    <a:lstStyle/>
                    <a:p>
                      <a:pPr>
                        <a:lnSpc>
                          <a:spcPct val="107000"/>
                        </a:lnSpc>
                        <a:spcAft>
                          <a:spcPts val="0"/>
                        </a:spcAft>
                      </a:pPr>
                      <a:r>
                        <a:rPr lang="da-DK" sz="1000">
                          <a:effectLst/>
                        </a:rPr>
                        <a:t> </a:t>
                      </a:r>
                    </a:p>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gridSpan="2">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hMerge="1">
                  <a:txBody>
                    <a:bodyPr/>
                    <a:lstStyle/>
                    <a:p>
                      <a:endParaRPr lang="da-DK"/>
                    </a:p>
                  </a:txBody>
                  <a:tcPr/>
                </a:tc>
                <a:tc>
                  <a:txBody>
                    <a:bodyPr/>
                    <a:lstStyle/>
                    <a:p>
                      <a:pPr>
                        <a:lnSpc>
                          <a:spcPct val="107000"/>
                        </a:lnSpc>
                        <a:spcAft>
                          <a:spcPts val="0"/>
                        </a:spcAft>
                      </a:pPr>
                      <a:r>
                        <a:rPr lang="da-DK" sz="1000">
                          <a:effectLst/>
                        </a:rPr>
                        <a:t> </a:t>
                      </a:r>
                      <a:endParaRPr lang="da-DK" sz="100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000" dirty="0">
                          <a:effectLst/>
                        </a:rPr>
                        <a:t> </a:t>
                      </a:r>
                      <a:endParaRPr lang="da-DK" sz="1000" dirty="0">
                        <a:effectLst/>
                        <a:latin typeface="Calibri" panose="020F0502020204030204" pitchFamily="34" charset="0"/>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extLst>
                  <a:ext uri="{0D108BD9-81ED-4DB2-BD59-A6C34878D82A}">
                    <a16:rowId xmlns:a16="http://schemas.microsoft.com/office/drawing/2014/main" val="1476864317"/>
                  </a:ext>
                </a:extLst>
              </a:tr>
            </a:tbl>
          </a:graphicData>
        </a:graphic>
      </p:graphicFrame>
    </p:spTree>
    <p:extLst>
      <p:ext uri="{BB962C8B-B14F-4D97-AF65-F5344CB8AC3E}">
        <p14:creationId xmlns:p14="http://schemas.microsoft.com/office/powerpoint/2010/main" val="1273231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8"/>
          <p:cNvSpPr/>
          <p:nvPr/>
        </p:nvSpPr>
        <p:spPr>
          <a:xfrm>
            <a:off x="1321562" y="448163"/>
            <a:ext cx="9851601" cy="461665"/>
          </a:xfrm>
          <a:prstGeom prst="rect">
            <a:avLst/>
          </a:prstGeom>
        </p:spPr>
        <p:txBody>
          <a:bodyPr wrap="square">
            <a:spAutoFit/>
          </a:bodyPr>
          <a:lstStyle/>
          <a:p>
            <a:r>
              <a:rPr lang="da-DK" sz="2400" b="1" dirty="0">
                <a:solidFill>
                  <a:srgbClr val="002060"/>
                </a:solidFill>
              </a:rPr>
              <a:t>Værktøj 2: Drejebog </a:t>
            </a:r>
          </a:p>
        </p:txBody>
      </p:sp>
      <p:pic>
        <p:nvPicPr>
          <p:cNvPr id="60" name="Billede 59">
            <a:extLst>
              <a:ext uri="{FF2B5EF4-FFF2-40B4-BE49-F238E27FC236}">
                <a16:creationId xmlns:a16="http://schemas.microsoft.com/office/drawing/2014/main" id="{1A4456DF-62E1-4945-8FAF-960A5726EC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1119" y="6296799"/>
            <a:ext cx="2359037" cy="198309"/>
          </a:xfrm>
          <a:prstGeom prst="rect">
            <a:avLst/>
          </a:prstGeom>
          <a:ln>
            <a:noFill/>
          </a:ln>
        </p:spPr>
      </p:pic>
      <p:cxnSp>
        <p:nvCxnSpPr>
          <p:cNvPr id="61" name="Lige forbindelse 60">
            <a:extLst>
              <a:ext uri="{FF2B5EF4-FFF2-40B4-BE49-F238E27FC236}">
                <a16:creationId xmlns:a16="http://schemas.microsoft.com/office/drawing/2014/main" id="{2C4CF9BF-CB72-4538-A5CD-943714D65B8D}"/>
              </a:ext>
            </a:extLst>
          </p:cNvPr>
          <p:cNvCxnSpPr/>
          <p:nvPr/>
        </p:nvCxnSpPr>
        <p:spPr>
          <a:xfrm>
            <a:off x="1425426" y="6244884"/>
            <a:ext cx="9361040"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62" name="Billede 61">
            <a:extLst>
              <a:ext uri="{FF2B5EF4-FFF2-40B4-BE49-F238E27FC236}">
                <a16:creationId xmlns:a16="http://schemas.microsoft.com/office/drawing/2014/main" id="{26D6CEE8-D460-4B58-A5F2-0D3EB73C81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32367" y="6103570"/>
            <a:ext cx="245867" cy="282629"/>
          </a:xfrm>
          <a:prstGeom prst="rect">
            <a:avLst/>
          </a:prstGeom>
          <a:ln>
            <a:noFill/>
          </a:ln>
        </p:spPr>
      </p:pic>
      <p:cxnSp>
        <p:nvCxnSpPr>
          <p:cNvPr id="59" name="Lige forbindelse 58">
            <a:extLst>
              <a:ext uri="{FF2B5EF4-FFF2-40B4-BE49-F238E27FC236}">
                <a16:creationId xmlns:a16="http://schemas.microsoft.com/office/drawing/2014/main" id="{F53A3FF2-0179-404F-B834-530D5D94D721}"/>
              </a:ext>
            </a:extLst>
          </p:cNvPr>
          <p:cNvCxnSpPr>
            <a:cxnSpLocks/>
          </p:cNvCxnSpPr>
          <p:nvPr/>
        </p:nvCxnSpPr>
        <p:spPr>
          <a:xfrm>
            <a:off x="1441328" y="908720"/>
            <a:ext cx="9428473"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3" name="Tabel 2">
            <a:extLst>
              <a:ext uri="{FF2B5EF4-FFF2-40B4-BE49-F238E27FC236}">
                <a16:creationId xmlns:a16="http://schemas.microsoft.com/office/drawing/2014/main" id="{9EA6BF9A-BB12-4877-A870-02252BF6A140}"/>
              </a:ext>
            </a:extLst>
          </p:cNvPr>
          <p:cNvGraphicFramePr>
            <a:graphicFrameLocks noGrp="1"/>
          </p:cNvGraphicFramePr>
          <p:nvPr>
            <p:extLst>
              <p:ext uri="{D42A27DB-BD31-4B8C-83A1-F6EECF244321}">
                <p14:modId xmlns:p14="http://schemas.microsoft.com/office/powerpoint/2010/main" val="2271285162"/>
              </p:ext>
            </p:extLst>
          </p:nvPr>
        </p:nvGraphicFramePr>
        <p:xfrm>
          <a:off x="1441328" y="1022780"/>
          <a:ext cx="9361039" cy="4928108"/>
        </p:xfrm>
        <a:graphic>
          <a:graphicData uri="http://schemas.openxmlformats.org/drawingml/2006/table">
            <a:tbl>
              <a:tblPr firstRow="1" firstCol="1" bandRow="1">
                <a:tableStyleId>{5C22544A-7EE6-4342-B048-85BDC9FD1C3A}</a:tableStyleId>
              </a:tblPr>
              <a:tblGrid>
                <a:gridCol w="643526">
                  <a:extLst>
                    <a:ext uri="{9D8B030D-6E8A-4147-A177-3AD203B41FA5}">
                      <a16:colId xmlns:a16="http://schemas.microsoft.com/office/drawing/2014/main" val="1699085573"/>
                    </a:ext>
                  </a:extLst>
                </a:gridCol>
                <a:gridCol w="2668998">
                  <a:extLst>
                    <a:ext uri="{9D8B030D-6E8A-4147-A177-3AD203B41FA5}">
                      <a16:colId xmlns:a16="http://schemas.microsoft.com/office/drawing/2014/main" val="182357898"/>
                    </a:ext>
                  </a:extLst>
                </a:gridCol>
                <a:gridCol w="2842073">
                  <a:extLst>
                    <a:ext uri="{9D8B030D-6E8A-4147-A177-3AD203B41FA5}">
                      <a16:colId xmlns:a16="http://schemas.microsoft.com/office/drawing/2014/main" val="518062479"/>
                    </a:ext>
                  </a:extLst>
                </a:gridCol>
                <a:gridCol w="2450378">
                  <a:extLst>
                    <a:ext uri="{9D8B030D-6E8A-4147-A177-3AD203B41FA5}">
                      <a16:colId xmlns:a16="http://schemas.microsoft.com/office/drawing/2014/main" val="1889532197"/>
                    </a:ext>
                  </a:extLst>
                </a:gridCol>
                <a:gridCol w="756064">
                  <a:extLst>
                    <a:ext uri="{9D8B030D-6E8A-4147-A177-3AD203B41FA5}">
                      <a16:colId xmlns:a16="http://schemas.microsoft.com/office/drawing/2014/main" val="2375817540"/>
                    </a:ext>
                  </a:extLst>
                </a:gridCol>
              </a:tblGrid>
              <a:tr h="202313">
                <a:tc>
                  <a:txBody>
                    <a:bodyPr/>
                    <a:lstStyle/>
                    <a:p>
                      <a:pPr>
                        <a:lnSpc>
                          <a:spcPct val="107000"/>
                        </a:lnSpc>
                        <a:spcAft>
                          <a:spcPts val="0"/>
                        </a:spcAft>
                      </a:pPr>
                      <a:r>
                        <a:rPr lang="da-DK" sz="1050" b="1" kern="1200" dirty="0">
                          <a:solidFill>
                            <a:schemeClr val="tx1"/>
                          </a:solidFill>
                          <a:effectLst/>
                          <a:latin typeface="+mn-lt"/>
                          <a:ea typeface="+mn-ea"/>
                          <a:cs typeface="+mn-cs"/>
                        </a:rPr>
                        <a:t>Tidspunkt</a:t>
                      </a:r>
                      <a:endParaRPr lang="da-DK" sz="1050" dirty="0">
                        <a:solidFill>
                          <a:schemeClr val="tx1"/>
                        </a:solidFill>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da-DK" sz="1050" dirty="0">
                          <a:solidFill>
                            <a:schemeClr val="tx1"/>
                          </a:solidFill>
                          <a:effectLst/>
                          <a:latin typeface="+mn-lt"/>
                        </a:rPr>
                        <a:t> </a:t>
                      </a:r>
                      <a:r>
                        <a:rPr lang="da-DK" sz="1050" b="1" kern="1200" dirty="0">
                          <a:solidFill>
                            <a:schemeClr val="tx1"/>
                          </a:solidFill>
                          <a:effectLst/>
                          <a:latin typeface="+mn-lt"/>
                          <a:ea typeface="+mn-ea"/>
                          <a:cs typeface="+mn-cs"/>
                        </a:rPr>
                        <a:t>Programpunkt og processen</a:t>
                      </a:r>
                      <a:endParaRPr lang="da-DK" sz="1050" kern="1200" dirty="0">
                        <a:solidFill>
                          <a:schemeClr val="tx1"/>
                        </a:solidFill>
                        <a:effectLst/>
                        <a:latin typeface="+mn-lt"/>
                        <a:ea typeface="+mn-ea"/>
                        <a:cs typeface="+mn-cs"/>
                      </a:endParaRPr>
                    </a:p>
                    <a:p>
                      <a:pPr>
                        <a:lnSpc>
                          <a:spcPct val="107000"/>
                        </a:lnSpc>
                        <a:spcAft>
                          <a:spcPts val="0"/>
                        </a:spcAft>
                      </a:pPr>
                      <a:endParaRPr lang="da-DK" sz="1050" dirty="0">
                        <a:solidFill>
                          <a:schemeClr val="tx1"/>
                        </a:solidFill>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050" b="1" dirty="0">
                          <a:solidFill>
                            <a:schemeClr val="tx1"/>
                          </a:solidFill>
                          <a:effectLst/>
                          <a:latin typeface="+mn-lt"/>
                          <a:ea typeface="Calibri" panose="020F0502020204030204" pitchFamily="34" charset="0"/>
                          <a:cs typeface="Calibri" panose="020F0502020204030204" pitchFamily="34" charset="0"/>
                        </a:rPr>
                        <a:t>Rummet og miljøet</a:t>
                      </a:r>
                      <a:endParaRPr lang="da-DK" sz="1050" dirty="0">
                        <a:solidFill>
                          <a:schemeClr val="tx1"/>
                        </a:solidFill>
                        <a:effectLst/>
                        <a:latin typeface="+mn-lt"/>
                        <a:ea typeface="Calibri" panose="020F0502020204030204" pitchFamily="34" charset="0"/>
                        <a:cs typeface="Calibri" panose="020F0502020204030204" pitchFamily="34" charset="0"/>
                      </a:endParaRPr>
                    </a:p>
                    <a:p>
                      <a:pPr>
                        <a:lnSpc>
                          <a:spcPct val="107000"/>
                        </a:lnSpc>
                        <a:spcAft>
                          <a:spcPts val="0"/>
                        </a:spcAft>
                      </a:pPr>
                      <a:r>
                        <a:rPr lang="da-DK" sz="1050" b="1" dirty="0">
                          <a:solidFill>
                            <a:schemeClr val="tx1"/>
                          </a:solidFill>
                          <a:effectLst/>
                          <a:latin typeface="+mn-lt"/>
                          <a:ea typeface="Calibri" panose="020F0502020204030204" pitchFamily="34" charset="0"/>
                          <a:cs typeface="Calibri" panose="020F0502020204030204" pitchFamily="34" charset="0"/>
                        </a:rPr>
                        <a:t> </a:t>
                      </a:r>
                      <a:endParaRPr lang="da-DK" sz="1050" dirty="0">
                        <a:solidFill>
                          <a:schemeClr val="tx1"/>
                        </a:solidFill>
                        <a:effectLst/>
                        <a:latin typeface="+mn-lt"/>
                        <a:ea typeface="Calibri" panose="020F0502020204030204" pitchFamily="34" charset="0"/>
                        <a:cs typeface="Calibri" panose="020F0502020204030204" pitchFamily="34" charset="0"/>
                      </a:endParaRPr>
                    </a:p>
                  </a:txBody>
                  <a:tcPr marL="68580" marR="68580" marT="0" marB="0">
                    <a:solidFill>
                      <a:schemeClr val="accent5">
                        <a:lumMod val="40000"/>
                        <a:lumOff val="60000"/>
                      </a:schemeClr>
                    </a:solidFill>
                  </a:tcPr>
                </a:tc>
                <a:tc>
                  <a:txBody>
                    <a:bodyPr/>
                    <a:lstStyle/>
                    <a:p>
                      <a:pPr>
                        <a:lnSpc>
                          <a:spcPct val="107000"/>
                        </a:lnSpc>
                        <a:spcAft>
                          <a:spcPts val="0"/>
                        </a:spcAft>
                      </a:pPr>
                      <a:r>
                        <a:rPr lang="da-DK" sz="1050" b="1">
                          <a:solidFill>
                            <a:schemeClr val="tx1"/>
                          </a:solidFill>
                          <a:effectLst/>
                          <a:latin typeface="+mn-lt"/>
                          <a:ea typeface="Calibri" panose="020F0502020204030204" pitchFamily="34" charset="0"/>
                          <a:cs typeface="Calibri" panose="020F0502020204030204" pitchFamily="34" charset="0"/>
                        </a:rPr>
                        <a:t>Metoder og materialer</a:t>
                      </a:r>
                      <a:endParaRPr lang="da-DK" sz="1050">
                        <a:solidFill>
                          <a:schemeClr val="tx1"/>
                        </a:solidFill>
                        <a:effectLst/>
                        <a:latin typeface="+mn-lt"/>
                        <a:ea typeface="Calibri" panose="020F0502020204030204" pitchFamily="34" charset="0"/>
                        <a:cs typeface="Calibri" panose="020F0502020204030204" pitchFamily="34" charset="0"/>
                      </a:endParaRPr>
                    </a:p>
                    <a:p>
                      <a:pPr>
                        <a:lnSpc>
                          <a:spcPct val="107000"/>
                        </a:lnSpc>
                        <a:spcAft>
                          <a:spcPts val="0"/>
                        </a:spcAft>
                      </a:pPr>
                      <a:r>
                        <a:rPr lang="da-DK" sz="1050" b="1">
                          <a:solidFill>
                            <a:schemeClr val="tx1"/>
                          </a:solidFill>
                          <a:effectLst/>
                          <a:latin typeface="+mn-lt"/>
                          <a:ea typeface="Calibri" panose="020F0502020204030204" pitchFamily="34" charset="0"/>
                          <a:cs typeface="Calibri" panose="020F0502020204030204" pitchFamily="34" charset="0"/>
                        </a:rPr>
                        <a:t> </a:t>
                      </a:r>
                      <a:endParaRPr lang="da-DK" sz="1050">
                        <a:solidFill>
                          <a:schemeClr val="tx1"/>
                        </a:solidFill>
                        <a:effectLst/>
                        <a:latin typeface="+mn-lt"/>
                        <a:ea typeface="Calibri" panose="020F0502020204030204" pitchFamily="34" charset="0"/>
                        <a:cs typeface="Calibri" panose="020F0502020204030204" pitchFamily="34" charset="0"/>
                      </a:endParaRPr>
                    </a:p>
                  </a:txBody>
                  <a:tcPr marL="68580" marR="68580" marT="0" marB="0">
                    <a:solidFill>
                      <a:schemeClr val="accent5">
                        <a:lumMod val="40000"/>
                        <a:lumOff val="60000"/>
                      </a:schemeClr>
                    </a:solidFill>
                  </a:tcPr>
                </a:tc>
                <a:tc>
                  <a:txBody>
                    <a:bodyPr/>
                    <a:lstStyle/>
                    <a:p>
                      <a:pPr>
                        <a:lnSpc>
                          <a:spcPct val="107000"/>
                        </a:lnSpc>
                        <a:spcAft>
                          <a:spcPts val="0"/>
                        </a:spcAft>
                      </a:pPr>
                      <a:r>
                        <a:rPr lang="da-DK" sz="1050" b="1" dirty="0">
                          <a:solidFill>
                            <a:schemeClr val="tx1"/>
                          </a:solidFill>
                          <a:effectLst/>
                          <a:latin typeface="+mn-lt"/>
                          <a:ea typeface="Calibri" panose="020F0502020204030204" pitchFamily="34" charset="0"/>
                          <a:cs typeface="Calibri" panose="020F0502020204030204" pitchFamily="34" charset="0"/>
                        </a:rPr>
                        <a:t>Ansvarlig</a:t>
                      </a:r>
                      <a:endParaRPr lang="da-DK" sz="1050" dirty="0">
                        <a:solidFill>
                          <a:schemeClr val="tx1"/>
                        </a:solidFill>
                        <a:effectLst/>
                        <a:latin typeface="+mn-lt"/>
                        <a:ea typeface="Calibri" panose="020F0502020204030204" pitchFamily="34" charset="0"/>
                        <a:cs typeface="Calibri" panose="020F0502020204030204" pitchFamily="34" charset="0"/>
                      </a:endParaRPr>
                    </a:p>
                  </a:txBody>
                  <a:tcPr marL="68580" marR="68580" marT="0" marB="0">
                    <a:solidFill>
                      <a:schemeClr val="accent5">
                        <a:lumMod val="40000"/>
                        <a:lumOff val="60000"/>
                      </a:schemeClr>
                    </a:solidFill>
                  </a:tcPr>
                </a:tc>
                <a:extLst>
                  <a:ext uri="{0D108BD9-81ED-4DB2-BD59-A6C34878D82A}">
                    <a16:rowId xmlns:a16="http://schemas.microsoft.com/office/drawing/2014/main" val="435640941"/>
                  </a:ext>
                </a:extLst>
              </a:tr>
              <a:tr h="202313">
                <a:tc>
                  <a:txBody>
                    <a:bodyPr/>
                    <a:lstStyle/>
                    <a:p>
                      <a:pPr>
                        <a:lnSpc>
                          <a:spcPct val="107000"/>
                        </a:lnSpc>
                        <a:spcAft>
                          <a:spcPts val="0"/>
                        </a:spcAft>
                      </a:pPr>
                      <a:r>
                        <a:rPr lang="da-DK" sz="1200" dirty="0">
                          <a:effectLst/>
                          <a:latin typeface="+mn-lt"/>
                        </a:rPr>
                        <a:t> </a:t>
                      </a:r>
                    </a:p>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p>
                      <a:pPr>
                        <a:lnSpc>
                          <a:spcPct val="107000"/>
                        </a:lnSpc>
                        <a:spcAft>
                          <a:spcPts val="0"/>
                        </a:spcAft>
                      </a:pP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extLst>
                  <a:ext uri="{0D108BD9-81ED-4DB2-BD59-A6C34878D82A}">
                    <a16:rowId xmlns:a16="http://schemas.microsoft.com/office/drawing/2014/main" val="183329148"/>
                  </a:ext>
                </a:extLst>
              </a:tr>
              <a:tr h="202313">
                <a:tc>
                  <a:txBody>
                    <a:bodyPr/>
                    <a:lstStyle/>
                    <a:p>
                      <a:pPr>
                        <a:lnSpc>
                          <a:spcPct val="107000"/>
                        </a:lnSpc>
                        <a:spcAft>
                          <a:spcPts val="0"/>
                        </a:spcAft>
                      </a:pPr>
                      <a:r>
                        <a:rPr lang="da-DK" sz="1200" dirty="0">
                          <a:effectLst/>
                          <a:latin typeface="+mn-lt"/>
                        </a:rPr>
                        <a:t> </a:t>
                      </a:r>
                    </a:p>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extLst>
                  <a:ext uri="{0D108BD9-81ED-4DB2-BD59-A6C34878D82A}">
                    <a16:rowId xmlns:a16="http://schemas.microsoft.com/office/drawing/2014/main" val="2725402743"/>
                  </a:ext>
                </a:extLst>
              </a:tr>
              <a:tr h="202313">
                <a:tc>
                  <a:txBody>
                    <a:bodyPr/>
                    <a:lstStyle/>
                    <a:p>
                      <a:pPr>
                        <a:lnSpc>
                          <a:spcPct val="107000"/>
                        </a:lnSpc>
                        <a:spcAft>
                          <a:spcPts val="0"/>
                        </a:spcAft>
                      </a:pPr>
                      <a:r>
                        <a:rPr lang="da-DK" sz="1200" dirty="0">
                          <a:effectLst/>
                          <a:latin typeface="+mn-lt"/>
                        </a:rPr>
                        <a:t> </a:t>
                      </a:r>
                    </a:p>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extLst>
                  <a:ext uri="{0D108BD9-81ED-4DB2-BD59-A6C34878D82A}">
                    <a16:rowId xmlns:a16="http://schemas.microsoft.com/office/drawing/2014/main" val="4232529238"/>
                  </a:ext>
                </a:extLst>
              </a:tr>
              <a:tr h="202313">
                <a:tc>
                  <a:txBody>
                    <a:bodyPr/>
                    <a:lstStyle/>
                    <a:p>
                      <a:pPr>
                        <a:lnSpc>
                          <a:spcPct val="107000"/>
                        </a:lnSpc>
                        <a:spcAft>
                          <a:spcPts val="0"/>
                        </a:spcAft>
                      </a:pPr>
                      <a:r>
                        <a:rPr lang="da-DK" sz="1200" dirty="0">
                          <a:effectLst/>
                          <a:latin typeface="+mn-lt"/>
                        </a:rPr>
                        <a:t> </a:t>
                      </a:r>
                    </a:p>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extLst>
                  <a:ext uri="{0D108BD9-81ED-4DB2-BD59-A6C34878D82A}">
                    <a16:rowId xmlns:a16="http://schemas.microsoft.com/office/drawing/2014/main" val="2329898632"/>
                  </a:ext>
                </a:extLst>
              </a:tr>
              <a:tr h="202313">
                <a:tc>
                  <a:txBody>
                    <a:bodyPr/>
                    <a:lstStyle/>
                    <a:p>
                      <a:pPr>
                        <a:lnSpc>
                          <a:spcPct val="107000"/>
                        </a:lnSpc>
                        <a:spcAft>
                          <a:spcPts val="0"/>
                        </a:spcAft>
                      </a:pPr>
                      <a:r>
                        <a:rPr lang="da-DK" sz="1200" dirty="0">
                          <a:effectLst/>
                          <a:latin typeface="+mn-lt"/>
                        </a:rPr>
                        <a:t> </a:t>
                      </a:r>
                    </a:p>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extLst>
                  <a:ext uri="{0D108BD9-81ED-4DB2-BD59-A6C34878D82A}">
                    <a16:rowId xmlns:a16="http://schemas.microsoft.com/office/drawing/2014/main" val="346587115"/>
                  </a:ext>
                </a:extLst>
              </a:tr>
              <a:tr h="202313">
                <a:tc>
                  <a:txBody>
                    <a:bodyPr/>
                    <a:lstStyle/>
                    <a:p>
                      <a:pPr>
                        <a:lnSpc>
                          <a:spcPct val="107000"/>
                        </a:lnSpc>
                        <a:spcAft>
                          <a:spcPts val="0"/>
                        </a:spcAft>
                      </a:pPr>
                      <a:r>
                        <a:rPr lang="da-DK" sz="1200" dirty="0">
                          <a:effectLst/>
                          <a:latin typeface="+mn-lt"/>
                        </a:rPr>
                        <a:t> </a:t>
                      </a:r>
                    </a:p>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extLst>
                  <a:ext uri="{0D108BD9-81ED-4DB2-BD59-A6C34878D82A}">
                    <a16:rowId xmlns:a16="http://schemas.microsoft.com/office/drawing/2014/main" val="2161478894"/>
                  </a:ext>
                </a:extLst>
              </a:tr>
              <a:tr h="202313">
                <a:tc>
                  <a:txBody>
                    <a:bodyPr/>
                    <a:lstStyle/>
                    <a:p>
                      <a:pPr>
                        <a:lnSpc>
                          <a:spcPct val="107000"/>
                        </a:lnSpc>
                        <a:spcAft>
                          <a:spcPts val="0"/>
                        </a:spcAft>
                      </a:pPr>
                      <a:r>
                        <a:rPr lang="da-DK" sz="1200" dirty="0">
                          <a:effectLst/>
                          <a:latin typeface="+mn-lt"/>
                        </a:rPr>
                        <a:t> </a:t>
                      </a:r>
                    </a:p>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extLst>
                  <a:ext uri="{0D108BD9-81ED-4DB2-BD59-A6C34878D82A}">
                    <a16:rowId xmlns:a16="http://schemas.microsoft.com/office/drawing/2014/main" val="3772723747"/>
                  </a:ext>
                </a:extLst>
              </a:tr>
              <a:tr h="202313">
                <a:tc>
                  <a:txBody>
                    <a:bodyPr/>
                    <a:lstStyle/>
                    <a:p>
                      <a:pPr>
                        <a:lnSpc>
                          <a:spcPct val="107000"/>
                        </a:lnSpc>
                        <a:spcAft>
                          <a:spcPts val="0"/>
                        </a:spcAft>
                      </a:pPr>
                      <a:r>
                        <a:rPr lang="da-DK" sz="1200">
                          <a:effectLst/>
                          <a:latin typeface="+mn-lt"/>
                        </a:rPr>
                        <a:t> </a:t>
                      </a:r>
                    </a:p>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extLst>
                  <a:ext uri="{0D108BD9-81ED-4DB2-BD59-A6C34878D82A}">
                    <a16:rowId xmlns:a16="http://schemas.microsoft.com/office/drawing/2014/main" val="3968991016"/>
                  </a:ext>
                </a:extLst>
              </a:tr>
              <a:tr h="202313">
                <a:tc>
                  <a:txBody>
                    <a:bodyPr/>
                    <a:lstStyle/>
                    <a:p>
                      <a:pPr>
                        <a:lnSpc>
                          <a:spcPct val="107000"/>
                        </a:lnSpc>
                        <a:spcAft>
                          <a:spcPts val="0"/>
                        </a:spcAft>
                      </a:pPr>
                      <a:r>
                        <a:rPr lang="da-DK" sz="1200">
                          <a:effectLst/>
                          <a:latin typeface="+mn-lt"/>
                        </a:rPr>
                        <a:t> </a:t>
                      </a:r>
                    </a:p>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extLst>
                  <a:ext uri="{0D108BD9-81ED-4DB2-BD59-A6C34878D82A}">
                    <a16:rowId xmlns:a16="http://schemas.microsoft.com/office/drawing/2014/main" val="139821323"/>
                  </a:ext>
                </a:extLst>
              </a:tr>
              <a:tr h="202313">
                <a:tc>
                  <a:txBody>
                    <a:bodyPr/>
                    <a:lstStyle/>
                    <a:p>
                      <a:pPr>
                        <a:lnSpc>
                          <a:spcPct val="107000"/>
                        </a:lnSpc>
                        <a:spcAft>
                          <a:spcPts val="0"/>
                        </a:spcAft>
                      </a:pPr>
                      <a:r>
                        <a:rPr lang="da-DK" sz="1200">
                          <a:effectLst/>
                          <a:latin typeface="+mn-lt"/>
                        </a:rPr>
                        <a:t> </a:t>
                      </a:r>
                    </a:p>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extLst>
                  <a:ext uri="{0D108BD9-81ED-4DB2-BD59-A6C34878D82A}">
                    <a16:rowId xmlns:a16="http://schemas.microsoft.com/office/drawing/2014/main" val="3261589818"/>
                  </a:ext>
                </a:extLst>
              </a:tr>
              <a:tr h="202313">
                <a:tc>
                  <a:txBody>
                    <a:bodyPr/>
                    <a:lstStyle/>
                    <a:p>
                      <a:pPr>
                        <a:lnSpc>
                          <a:spcPct val="107000"/>
                        </a:lnSpc>
                        <a:spcAft>
                          <a:spcPts val="0"/>
                        </a:spcAft>
                      </a:pPr>
                      <a:r>
                        <a:rPr lang="da-DK" sz="1200">
                          <a:effectLst/>
                          <a:latin typeface="+mn-lt"/>
                        </a:rPr>
                        <a:t> </a:t>
                      </a:r>
                    </a:p>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20000"/>
                        <a:lumOff val="80000"/>
                      </a:schemeClr>
                    </a:solidFill>
                  </a:tcPr>
                </a:tc>
                <a:extLst>
                  <a:ext uri="{0D108BD9-81ED-4DB2-BD59-A6C34878D82A}">
                    <a16:rowId xmlns:a16="http://schemas.microsoft.com/office/drawing/2014/main" val="80270731"/>
                  </a:ext>
                </a:extLst>
              </a:tr>
              <a:tr h="202313">
                <a:tc>
                  <a:txBody>
                    <a:bodyPr/>
                    <a:lstStyle/>
                    <a:p>
                      <a:pPr>
                        <a:lnSpc>
                          <a:spcPct val="107000"/>
                        </a:lnSpc>
                        <a:spcAft>
                          <a:spcPts val="0"/>
                        </a:spcAft>
                      </a:pPr>
                      <a:r>
                        <a:rPr lang="da-DK" sz="1200">
                          <a:effectLst/>
                          <a:latin typeface="+mn-lt"/>
                        </a:rPr>
                        <a:t> </a:t>
                      </a:r>
                    </a:p>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a:effectLst/>
                          <a:latin typeface="+mn-lt"/>
                        </a:rPr>
                        <a:t> </a:t>
                      </a:r>
                      <a:endParaRPr lang="da-DK" sz="120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tc>
                  <a:txBody>
                    <a:bodyPr/>
                    <a:lstStyle/>
                    <a:p>
                      <a:pPr>
                        <a:lnSpc>
                          <a:spcPct val="107000"/>
                        </a:lnSpc>
                        <a:spcAft>
                          <a:spcPts val="0"/>
                        </a:spcAft>
                      </a:pPr>
                      <a:r>
                        <a:rPr lang="da-DK" sz="1200" dirty="0">
                          <a:effectLst/>
                          <a:latin typeface="+mn-lt"/>
                        </a:rPr>
                        <a:t> </a:t>
                      </a:r>
                      <a:endParaRPr lang="da-DK" sz="1200" dirty="0">
                        <a:effectLst/>
                        <a:latin typeface="+mn-lt"/>
                        <a:ea typeface="Calibri" panose="020F0502020204030204" pitchFamily="34" charset="0"/>
                        <a:cs typeface="Calibri" panose="020F0502020204030204" pitchFamily="34" charset="0"/>
                      </a:endParaRPr>
                    </a:p>
                  </a:txBody>
                  <a:tcPr marL="33345" marR="33345" marT="0" marB="0">
                    <a:solidFill>
                      <a:schemeClr val="accent5">
                        <a:lumMod val="40000"/>
                        <a:lumOff val="60000"/>
                      </a:schemeClr>
                    </a:solidFill>
                  </a:tcPr>
                </a:tc>
                <a:extLst>
                  <a:ext uri="{0D108BD9-81ED-4DB2-BD59-A6C34878D82A}">
                    <a16:rowId xmlns:a16="http://schemas.microsoft.com/office/drawing/2014/main" val="1476864317"/>
                  </a:ext>
                </a:extLst>
              </a:tr>
            </a:tbl>
          </a:graphicData>
        </a:graphic>
      </p:graphicFrame>
    </p:spTree>
    <p:extLst>
      <p:ext uri="{BB962C8B-B14F-4D97-AF65-F5344CB8AC3E}">
        <p14:creationId xmlns:p14="http://schemas.microsoft.com/office/powerpoint/2010/main" val="4015589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Lige forbindelse 5"/>
          <p:cNvCxnSpPr>
            <a:cxnSpLocks/>
          </p:cNvCxnSpPr>
          <p:nvPr/>
        </p:nvCxnSpPr>
        <p:spPr>
          <a:xfrm>
            <a:off x="1427839" y="6108246"/>
            <a:ext cx="9255954" cy="581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Billede 8">
            <a:extLst>
              <a:ext uri="{FF2B5EF4-FFF2-40B4-BE49-F238E27FC236}">
                <a16:creationId xmlns:a16="http://schemas.microsoft.com/office/drawing/2014/main" id="{D28978A6-7C21-4E11-BDCE-AA4173879B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76710" y="5939473"/>
            <a:ext cx="298701" cy="343363"/>
          </a:xfrm>
          <a:prstGeom prst="rect">
            <a:avLst/>
          </a:prstGeom>
          <a:ln>
            <a:noFill/>
          </a:ln>
        </p:spPr>
      </p:pic>
      <p:pic>
        <p:nvPicPr>
          <p:cNvPr id="10" name="Billede 9">
            <a:extLst>
              <a:ext uri="{FF2B5EF4-FFF2-40B4-BE49-F238E27FC236}">
                <a16:creationId xmlns:a16="http://schemas.microsoft.com/office/drawing/2014/main" id="{0DF47714-2BD2-42E3-980D-E46D6DCEC3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1119" y="6159925"/>
            <a:ext cx="2359037" cy="198309"/>
          </a:xfrm>
          <a:prstGeom prst="rect">
            <a:avLst/>
          </a:prstGeom>
          <a:ln>
            <a:noFill/>
          </a:ln>
        </p:spPr>
      </p:pic>
      <p:sp>
        <p:nvSpPr>
          <p:cNvPr id="11" name="Rektangel 10">
            <a:extLst>
              <a:ext uri="{FF2B5EF4-FFF2-40B4-BE49-F238E27FC236}">
                <a16:creationId xmlns:a16="http://schemas.microsoft.com/office/drawing/2014/main" id="{C2B5DF18-D7E1-442B-B797-7509C158A6F7}"/>
              </a:ext>
            </a:extLst>
          </p:cNvPr>
          <p:cNvSpPr/>
          <p:nvPr/>
        </p:nvSpPr>
        <p:spPr>
          <a:xfrm>
            <a:off x="1338144" y="1214340"/>
            <a:ext cx="9441962" cy="4211025"/>
          </a:xfrm>
          <a:prstGeom prst="rect">
            <a:avLst/>
          </a:prstGeom>
          <a:ln>
            <a:noFill/>
          </a:ln>
        </p:spPr>
        <p:txBody>
          <a:bodyPr wrap="square">
            <a:spAutoFit/>
          </a:bodyPr>
          <a:lstStyle/>
          <a:p>
            <a:r>
              <a:rPr lang="da-DK" sz="1200" b="1" dirty="0">
                <a:solidFill>
                  <a:srgbClr val="002060"/>
                </a:solidFill>
              </a:rPr>
              <a:t>Forbindelse til andre værktøjer</a:t>
            </a:r>
          </a:p>
          <a:p>
            <a:endParaRPr lang="da-DK" sz="1200" b="1" dirty="0">
              <a:solidFill>
                <a:srgbClr val="002060"/>
              </a:solidFill>
            </a:endParaRPr>
          </a:p>
          <a:p>
            <a:pPr marL="171450" lvl="0" indent="-171450">
              <a:buFont typeface="Arial" panose="020B0604020202020204" pitchFamily="34" charset="0"/>
              <a:buChar char="•"/>
            </a:pPr>
            <a:r>
              <a:rPr lang="da-DK" sz="1200" b="1" dirty="0">
                <a:solidFill>
                  <a:srgbClr val="002060"/>
                </a:solidFill>
              </a:rPr>
              <a:t>Projektets organisering: </a:t>
            </a:r>
            <a:r>
              <a:rPr lang="da-DK" sz="1200" dirty="0">
                <a:solidFill>
                  <a:srgbClr val="002060"/>
                </a:solidFill>
              </a:rPr>
              <a:t>Organiseringen beskriver, hvem der er allokeret til de forskellige roller i projektet. Det giver et godt billede af, hvem der skal deltage i styregruppemøder, projektgruppemøder, møder i arbejdsgrupper, møder i referencegruppen eller -grupper.</a:t>
            </a:r>
          </a:p>
          <a:p>
            <a:pPr marL="171450" lvl="0" indent="-171450">
              <a:buFont typeface="Arial" panose="020B0604020202020204" pitchFamily="34" charset="0"/>
              <a:buChar char="•"/>
            </a:pPr>
            <a:endParaRPr lang="da-DK" sz="1200" b="1" dirty="0">
              <a:solidFill>
                <a:srgbClr val="002060"/>
              </a:solidFill>
            </a:endParaRPr>
          </a:p>
          <a:p>
            <a:pPr marL="171450" lvl="0" indent="-171450">
              <a:buFont typeface="Arial" panose="020B0604020202020204" pitchFamily="34" charset="0"/>
              <a:buChar char="•"/>
            </a:pPr>
            <a:r>
              <a:rPr lang="da-DK" sz="1200" b="1" dirty="0">
                <a:solidFill>
                  <a:srgbClr val="002060"/>
                </a:solidFill>
              </a:rPr>
              <a:t>Interessentanalyse: </a:t>
            </a:r>
            <a:r>
              <a:rPr lang="da-DK" sz="1200" dirty="0">
                <a:solidFill>
                  <a:srgbClr val="002060"/>
                </a:solidFill>
              </a:rPr>
              <a:t>Interessentanalysen beskriver de forskellige interessenter og deres syn på projektet. Dette kan være en væsentlig kilde til at beslutte, hvem der skal deltage i forskellige workshops.</a:t>
            </a:r>
          </a:p>
          <a:p>
            <a:pPr marL="171450" lvl="0" indent="-171450">
              <a:buFont typeface="Arial" panose="020B0604020202020204" pitchFamily="34" charset="0"/>
              <a:buChar char="•"/>
            </a:pPr>
            <a:endParaRPr lang="da-DK" sz="1200" b="1" dirty="0">
              <a:solidFill>
                <a:srgbClr val="002060"/>
              </a:solidFill>
            </a:endParaRPr>
          </a:p>
          <a:p>
            <a:pPr marL="171450" lvl="0" indent="-171450">
              <a:buFont typeface="Arial" panose="020B0604020202020204" pitchFamily="34" charset="0"/>
              <a:buChar char="•"/>
            </a:pPr>
            <a:r>
              <a:rPr lang="da-DK" sz="1200" b="1" dirty="0">
                <a:solidFill>
                  <a:srgbClr val="002060"/>
                </a:solidFill>
              </a:rPr>
              <a:t>Milepælsplanen: </a:t>
            </a:r>
            <a:r>
              <a:rPr lang="da-DK" sz="1200" dirty="0">
                <a:solidFill>
                  <a:srgbClr val="002060"/>
                </a:solidFill>
              </a:rPr>
              <a:t>Planen beskriver, hvem gør hvad hvornår, samt hvem der har ansvaret for de enkelte indsatsområder og milepæle. Den overordnede mødeplan skal være koordineret med milepælsplanen.</a:t>
            </a:r>
            <a:endParaRPr lang="da-DK" sz="1200" b="1" dirty="0">
              <a:solidFill>
                <a:srgbClr val="002060"/>
              </a:solidFill>
            </a:endParaRPr>
          </a:p>
          <a:p>
            <a:endParaRPr lang="da-DK" sz="1200" b="1" dirty="0">
              <a:solidFill>
                <a:srgbClr val="002060"/>
              </a:solidFill>
            </a:endParaRPr>
          </a:p>
          <a:p>
            <a:r>
              <a:rPr lang="da-DK" sz="1200" b="1" dirty="0">
                <a:solidFill>
                  <a:srgbClr val="002060"/>
                </a:solidFill>
              </a:rPr>
              <a:t>Links</a:t>
            </a:r>
          </a:p>
          <a:p>
            <a:endParaRPr lang="da-DK" sz="1200" b="1" dirty="0">
              <a:solidFill>
                <a:srgbClr val="002060"/>
              </a:solidFill>
            </a:endParaRPr>
          </a:p>
          <a:p>
            <a:r>
              <a:rPr lang="da-DK" sz="1200" b="1" dirty="0">
                <a:solidFill>
                  <a:srgbClr val="002060"/>
                </a:solidFill>
              </a:rPr>
              <a:t>Referencer</a:t>
            </a:r>
          </a:p>
          <a:p>
            <a:pPr lvl="0"/>
            <a:endParaRPr lang="da-DK" sz="1200" b="1" dirty="0">
              <a:solidFill>
                <a:srgbClr val="002060"/>
              </a:solidFill>
            </a:endParaRPr>
          </a:p>
          <a:p>
            <a:pPr lvl="0"/>
            <a:r>
              <a:rPr lang="da-DK" sz="1200" b="1" dirty="0">
                <a:solidFill>
                  <a:srgbClr val="002060"/>
                </a:solidFill>
              </a:rPr>
              <a:t>Bogen: </a:t>
            </a:r>
            <a:r>
              <a:rPr lang="da-DK" sz="1200" b="1" dirty="0" err="1">
                <a:solidFill>
                  <a:srgbClr val="002060"/>
                </a:solidFill>
              </a:rPr>
              <a:t>Facilitering</a:t>
            </a:r>
            <a:r>
              <a:rPr lang="da-DK" sz="1200" b="1" dirty="0">
                <a:solidFill>
                  <a:srgbClr val="002060"/>
                </a:solidFill>
              </a:rPr>
              <a:t>, </a:t>
            </a:r>
            <a:r>
              <a:rPr lang="da-DK" sz="1200" dirty="0">
                <a:solidFill>
                  <a:srgbClr val="002060"/>
                </a:solidFill>
              </a:rPr>
              <a:t>1. udgave, Djøf Forlag, 2017</a:t>
            </a:r>
            <a:endParaRPr lang="da-DK" sz="1200" b="1" dirty="0">
              <a:solidFill>
                <a:srgbClr val="002060"/>
              </a:solidFill>
            </a:endParaRPr>
          </a:p>
          <a:p>
            <a:pPr lvl="0"/>
            <a:r>
              <a:rPr lang="da-DK" sz="1200" b="1" dirty="0">
                <a:solidFill>
                  <a:srgbClr val="002060"/>
                </a:solidFill>
              </a:rPr>
              <a:t>Bogen: Projektlederskab – effekt til tiden, </a:t>
            </a:r>
            <a:r>
              <a:rPr lang="da-DK" sz="1200" dirty="0">
                <a:solidFill>
                  <a:srgbClr val="002060"/>
                </a:solidFill>
              </a:rPr>
              <a:t>1. udgave, Djøf Forlag 2016</a:t>
            </a:r>
            <a:endParaRPr lang="da-DK" sz="1200" b="1" dirty="0">
              <a:solidFill>
                <a:srgbClr val="002060"/>
              </a:solidFill>
            </a:endParaRPr>
          </a:p>
          <a:p>
            <a:pPr>
              <a:lnSpc>
                <a:spcPct val="107000"/>
              </a:lnSpc>
              <a:spcAft>
                <a:spcPts val="0"/>
              </a:spcAft>
            </a:pPr>
            <a:endParaRPr lang="da-DK" sz="1200" dirty="0">
              <a:solidFill>
                <a:srgbClr val="002060"/>
              </a:solidFill>
              <a:ea typeface="SimSun" panose="02010600030101010101" pitchFamily="2" charset="-122"/>
            </a:endParaRPr>
          </a:p>
          <a:p>
            <a:pPr>
              <a:lnSpc>
                <a:spcPct val="107000"/>
              </a:lnSpc>
              <a:spcAft>
                <a:spcPts val="0"/>
              </a:spcAft>
            </a:pPr>
            <a:endParaRPr lang="da-DK" sz="1200" dirty="0">
              <a:solidFill>
                <a:srgbClr val="002060"/>
              </a:solidFill>
              <a:ea typeface="SimSun" panose="02010600030101010101" pitchFamily="2" charset="-122"/>
            </a:endParaRPr>
          </a:p>
          <a:p>
            <a:pPr marL="171450" indent="-171450">
              <a:lnSpc>
                <a:spcPct val="107000"/>
              </a:lnSpc>
              <a:spcAft>
                <a:spcPts val="0"/>
              </a:spcAft>
              <a:buFont typeface="Arial" panose="020B0604020202020204" pitchFamily="34" charset="0"/>
              <a:buChar char="•"/>
            </a:pPr>
            <a:endParaRPr lang="da-DK" sz="1200" dirty="0">
              <a:solidFill>
                <a:srgbClr val="002060"/>
              </a:solidFill>
              <a:ea typeface="SimSun" panose="02010600030101010101" pitchFamily="2" charset="-122"/>
            </a:endParaRPr>
          </a:p>
          <a:p>
            <a:pPr marL="171450" indent="-171450">
              <a:lnSpc>
                <a:spcPct val="107000"/>
              </a:lnSpc>
              <a:spcAft>
                <a:spcPts val="0"/>
              </a:spcAft>
              <a:buFont typeface="Arial" panose="020B0604020202020204" pitchFamily="34" charset="0"/>
              <a:buChar char="•"/>
            </a:pPr>
            <a:endParaRPr lang="da-DK" sz="1200" dirty="0">
              <a:solidFill>
                <a:srgbClr val="002060"/>
              </a:solidFill>
              <a:ea typeface="SimSun" panose="02010600030101010101" pitchFamily="2" charset="-122"/>
            </a:endParaRPr>
          </a:p>
          <a:p>
            <a:pPr>
              <a:lnSpc>
                <a:spcPct val="107000"/>
              </a:lnSpc>
              <a:spcAft>
                <a:spcPts val="0"/>
              </a:spcAft>
            </a:pPr>
            <a:endParaRPr lang="da-DK" sz="1200" b="1" dirty="0">
              <a:solidFill>
                <a:srgbClr val="002060"/>
              </a:solidFill>
              <a:ea typeface="SimSun" panose="02010600030101010101" pitchFamily="2" charset="-122"/>
            </a:endParaRPr>
          </a:p>
        </p:txBody>
      </p:sp>
      <p:cxnSp>
        <p:nvCxnSpPr>
          <p:cNvPr id="8" name="Lige forbindelse 7">
            <a:extLst>
              <a:ext uri="{FF2B5EF4-FFF2-40B4-BE49-F238E27FC236}">
                <a16:creationId xmlns:a16="http://schemas.microsoft.com/office/drawing/2014/main" id="{4F29BA1C-4E61-46CD-A3AB-8493C35FE601}"/>
              </a:ext>
            </a:extLst>
          </p:cNvPr>
          <p:cNvCxnSpPr>
            <a:cxnSpLocks/>
          </p:cNvCxnSpPr>
          <p:nvPr/>
        </p:nvCxnSpPr>
        <p:spPr>
          <a:xfrm>
            <a:off x="1441328" y="908720"/>
            <a:ext cx="9428473" cy="0"/>
          </a:xfrm>
          <a:prstGeom prst="line">
            <a:avLst/>
          </a:prstGeom>
          <a:ln w="952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2" name="Rektangel 11">
            <a:extLst>
              <a:ext uri="{FF2B5EF4-FFF2-40B4-BE49-F238E27FC236}">
                <a16:creationId xmlns:a16="http://schemas.microsoft.com/office/drawing/2014/main" id="{389997DB-5BA0-4841-A3B2-8F5D4DC81A01}"/>
              </a:ext>
            </a:extLst>
          </p:cNvPr>
          <p:cNvSpPr/>
          <p:nvPr/>
        </p:nvSpPr>
        <p:spPr>
          <a:xfrm>
            <a:off x="1337497" y="466344"/>
            <a:ext cx="9441962" cy="467629"/>
          </a:xfrm>
          <a:prstGeom prst="rect">
            <a:avLst/>
          </a:prstGeom>
          <a:ln>
            <a:noFill/>
          </a:ln>
        </p:spPr>
        <p:txBody>
          <a:bodyPr wrap="square">
            <a:spAutoFit/>
          </a:bodyPr>
          <a:lstStyle/>
          <a:p>
            <a:pPr>
              <a:lnSpc>
                <a:spcPct val="107000"/>
              </a:lnSpc>
            </a:pPr>
            <a:r>
              <a:rPr lang="da-DK" sz="2400" b="1" dirty="0">
                <a:solidFill>
                  <a:srgbClr val="002060"/>
                </a:solidFill>
                <a:ea typeface="SimSun" panose="02010600030101010101" pitchFamily="2" charset="-122"/>
              </a:rPr>
              <a:t>Referencer og links</a:t>
            </a:r>
            <a:endParaRPr lang="da-DK" sz="2400" dirty="0">
              <a:solidFill>
                <a:srgbClr val="002060"/>
              </a:solidFill>
              <a:ea typeface="SimSun" panose="02010600030101010101" pitchFamily="2" charset="-122"/>
            </a:endParaRPr>
          </a:p>
        </p:txBody>
      </p:sp>
    </p:spTree>
    <p:extLst>
      <p:ext uri="{BB962C8B-B14F-4D97-AF65-F5344CB8AC3E}">
        <p14:creationId xmlns:p14="http://schemas.microsoft.com/office/powerpoint/2010/main" val="1092997382"/>
      </p:ext>
    </p:extLst>
  </p:cSld>
  <p:clrMapOvr>
    <a:masterClrMapping/>
  </p:clrMapOvr>
</p:sld>
</file>

<file path=ppt/theme/theme1.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2609</TotalTime>
  <Words>2298</Words>
  <Application>Microsoft Office PowerPoint</Application>
  <PresentationFormat>Widescreen</PresentationFormat>
  <Paragraphs>323</Paragraphs>
  <Slides>10</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10</vt:i4>
      </vt:variant>
    </vt:vector>
  </HeadingPairs>
  <TitlesOfParts>
    <vt:vector size="14" baseType="lpstr">
      <vt:lpstr>Arial</vt:lpstr>
      <vt:lpstr>Calibri</vt:lpstr>
      <vt:lpstr>Calibri Light</vt:lpstr>
      <vt:lpstr>Office-tema</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John Ryding Olsson</dc:creator>
  <cp:lastModifiedBy>John Ryding Olsson</cp:lastModifiedBy>
  <cp:revision>234</cp:revision>
  <dcterms:created xsi:type="dcterms:W3CDTF">2018-07-25T07:58:36Z</dcterms:created>
  <dcterms:modified xsi:type="dcterms:W3CDTF">2019-05-30T07:43:47Z</dcterms:modified>
</cp:coreProperties>
</file>