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8" r:id="rId3"/>
    <p:sldId id="282" r:id="rId4"/>
    <p:sldId id="462" r:id="rId5"/>
    <p:sldId id="279" r:id="rId6"/>
    <p:sldId id="463" r:id="rId7"/>
    <p:sldId id="460" r:id="rId8"/>
    <p:sldId id="455" r:id="rId9"/>
    <p:sldId id="338" r:id="rId10"/>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39" autoAdjust="0"/>
    <p:restoredTop sz="94660"/>
  </p:normalViewPr>
  <p:slideViewPr>
    <p:cSldViewPr snapToGrid="0">
      <p:cViewPr varScale="1">
        <p:scale>
          <a:sx n="86" d="100"/>
          <a:sy n="86" d="100"/>
        </p:scale>
        <p:origin x="40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BB2575-EAF0-493C-A293-6651C70BD955}"/>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DDA8A9F0-AFAC-41E6-8512-C44024AD50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480944EB-FF11-4858-92BE-9F7329C1D1FD}"/>
              </a:ext>
            </a:extLst>
          </p:cNvPr>
          <p:cNvSpPr>
            <a:spLocks noGrp="1"/>
          </p:cNvSpPr>
          <p:nvPr>
            <p:ph type="dt" sz="half" idx="10"/>
          </p:nvPr>
        </p:nvSpPr>
        <p:spPr/>
        <p:txBody>
          <a:bodyPr/>
          <a:lstStyle/>
          <a:p>
            <a:fld id="{0A83021A-3B5D-43DD-A13B-941C8C26F390}" type="datetimeFigureOut">
              <a:rPr lang="da-DK" smtClean="0"/>
              <a:t>15-05-2019</a:t>
            </a:fld>
            <a:endParaRPr lang="da-DK"/>
          </a:p>
        </p:txBody>
      </p:sp>
      <p:sp>
        <p:nvSpPr>
          <p:cNvPr id="5" name="Pladsholder til sidefod 4">
            <a:extLst>
              <a:ext uri="{FF2B5EF4-FFF2-40B4-BE49-F238E27FC236}">
                <a16:creationId xmlns:a16="http://schemas.microsoft.com/office/drawing/2014/main" id="{39C344EF-402E-4F29-9F15-52F0788F0EA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07E55141-ACE7-4DC4-9810-076419BCD81F}"/>
              </a:ext>
            </a:extLst>
          </p:cNvPr>
          <p:cNvSpPr>
            <a:spLocks noGrp="1"/>
          </p:cNvSpPr>
          <p:nvPr>
            <p:ph type="sldNum" sz="quarter" idx="12"/>
          </p:nvPr>
        </p:nvSpPr>
        <p:spPr/>
        <p:txBody>
          <a:bodyPr/>
          <a:lstStyle/>
          <a:p>
            <a:fld id="{90EF02EE-831B-42A6-A19F-62E06C7D193D}" type="slidenum">
              <a:rPr lang="da-DK" smtClean="0"/>
              <a:t>‹nr.›</a:t>
            </a:fld>
            <a:endParaRPr lang="da-DK"/>
          </a:p>
        </p:txBody>
      </p:sp>
    </p:spTree>
    <p:extLst>
      <p:ext uri="{BB962C8B-B14F-4D97-AF65-F5344CB8AC3E}">
        <p14:creationId xmlns:p14="http://schemas.microsoft.com/office/powerpoint/2010/main" val="2870678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E2682D-7456-407A-9E2D-700A1D7C9597}"/>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163E7762-1C57-44AB-B1FF-827739D2D409}"/>
              </a:ext>
            </a:extLst>
          </p:cNvPr>
          <p:cNvSpPr>
            <a:spLocks noGrp="1"/>
          </p:cNvSpPr>
          <p:nvPr>
            <p:ph type="body" orient="vert" idx="1"/>
          </p:nvPr>
        </p:nvSpPr>
        <p:spPr/>
        <p:txBody>
          <a:bodyPr vert="eaVert"/>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AAD3C3B-A83A-410F-BE84-37DF554B3BD8}"/>
              </a:ext>
            </a:extLst>
          </p:cNvPr>
          <p:cNvSpPr>
            <a:spLocks noGrp="1"/>
          </p:cNvSpPr>
          <p:nvPr>
            <p:ph type="dt" sz="half" idx="10"/>
          </p:nvPr>
        </p:nvSpPr>
        <p:spPr/>
        <p:txBody>
          <a:bodyPr/>
          <a:lstStyle/>
          <a:p>
            <a:fld id="{0A83021A-3B5D-43DD-A13B-941C8C26F390}" type="datetimeFigureOut">
              <a:rPr lang="da-DK" smtClean="0"/>
              <a:t>15-05-2019</a:t>
            </a:fld>
            <a:endParaRPr lang="da-DK"/>
          </a:p>
        </p:txBody>
      </p:sp>
      <p:sp>
        <p:nvSpPr>
          <p:cNvPr id="5" name="Pladsholder til sidefod 4">
            <a:extLst>
              <a:ext uri="{FF2B5EF4-FFF2-40B4-BE49-F238E27FC236}">
                <a16:creationId xmlns:a16="http://schemas.microsoft.com/office/drawing/2014/main" id="{8045FD8B-0EAF-4587-8D90-5B3626A7F4C3}"/>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ADBA64E6-8F62-47E8-8BBA-F1F553D69BA7}"/>
              </a:ext>
            </a:extLst>
          </p:cNvPr>
          <p:cNvSpPr>
            <a:spLocks noGrp="1"/>
          </p:cNvSpPr>
          <p:nvPr>
            <p:ph type="sldNum" sz="quarter" idx="12"/>
          </p:nvPr>
        </p:nvSpPr>
        <p:spPr/>
        <p:txBody>
          <a:bodyPr/>
          <a:lstStyle/>
          <a:p>
            <a:fld id="{90EF02EE-831B-42A6-A19F-62E06C7D193D}" type="slidenum">
              <a:rPr lang="da-DK" smtClean="0"/>
              <a:t>‹nr.›</a:t>
            </a:fld>
            <a:endParaRPr lang="da-DK"/>
          </a:p>
        </p:txBody>
      </p:sp>
    </p:spTree>
    <p:extLst>
      <p:ext uri="{BB962C8B-B14F-4D97-AF65-F5344CB8AC3E}">
        <p14:creationId xmlns:p14="http://schemas.microsoft.com/office/powerpoint/2010/main" val="3419919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2B2B531E-7927-403E-A019-9A0EBCE483A6}"/>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73241D12-2F0B-4862-973E-E2AFB93E9334}"/>
              </a:ext>
            </a:extLst>
          </p:cNvPr>
          <p:cNvSpPr>
            <a:spLocks noGrp="1"/>
          </p:cNvSpPr>
          <p:nvPr>
            <p:ph type="body" orient="vert" idx="1"/>
          </p:nvPr>
        </p:nvSpPr>
        <p:spPr>
          <a:xfrm>
            <a:off x="838200" y="365125"/>
            <a:ext cx="7734300" cy="5811838"/>
          </a:xfrm>
        </p:spPr>
        <p:txBody>
          <a:bodyPr vert="eaVert"/>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ACB70B56-0C05-4DE3-82D2-9303B9555B61}"/>
              </a:ext>
            </a:extLst>
          </p:cNvPr>
          <p:cNvSpPr>
            <a:spLocks noGrp="1"/>
          </p:cNvSpPr>
          <p:nvPr>
            <p:ph type="dt" sz="half" idx="10"/>
          </p:nvPr>
        </p:nvSpPr>
        <p:spPr/>
        <p:txBody>
          <a:bodyPr/>
          <a:lstStyle/>
          <a:p>
            <a:fld id="{0A83021A-3B5D-43DD-A13B-941C8C26F390}" type="datetimeFigureOut">
              <a:rPr lang="da-DK" smtClean="0"/>
              <a:t>15-05-2019</a:t>
            </a:fld>
            <a:endParaRPr lang="da-DK"/>
          </a:p>
        </p:txBody>
      </p:sp>
      <p:sp>
        <p:nvSpPr>
          <p:cNvPr id="5" name="Pladsholder til sidefod 4">
            <a:extLst>
              <a:ext uri="{FF2B5EF4-FFF2-40B4-BE49-F238E27FC236}">
                <a16:creationId xmlns:a16="http://schemas.microsoft.com/office/drawing/2014/main" id="{40DD3BE1-FBA8-44A4-991F-8EE01BAADA5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BF77A7A-DA4C-43E3-AFD0-99E8032CDCE2}"/>
              </a:ext>
            </a:extLst>
          </p:cNvPr>
          <p:cNvSpPr>
            <a:spLocks noGrp="1"/>
          </p:cNvSpPr>
          <p:nvPr>
            <p:ph type="sldNum" sz="quarter" idx="12"/>
          </p:nvPr>
        </p:nvSpPr>
        <p:spPr/>
        <p:txBody>
          <a:bodyPr/>
          <a:lstStyle/>
          <a:p>
            <a:fld id="{90EF02EE-831B-42A6-A19F-62E06C7D193D}" type="slidenum">
              <a:rPr lang="da-DK" smtClean="0"/>
              <a:t>‹nr.›</a:t>
            </a:fld>
            <a:endParaRPr lang="da-DK"/>
          </a:p>
        </p:txBody>
      </p:sp>
    </p:spTree>
    <p:extLst>
      <p:ext uri="{BB962C8B-B14F-4D97-AF65-F5344CB8AC3E}">
        <p14:creationId xmlns:p14="http://schemas.microsoft.com/office/powerpoint/2010/main" val="4089972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5E4DA3-5A08-4F07-850F-1221C66E0DFD}"/>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31261B50-306A-413A-879E-F1ACB35B868A}"/>
              </a:ext>
            </a:extLst>
          </p:cNvPr>
          <p:cNvSpPr>
            <a:spLocks noGrp="1"/>
          </p:cNvSpPr>
          <p:nvPr>
            <p:ph idx="1"/>
          </p:nvPr>
        </p:nvSpPr>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C03236A-7D4F-4C23-A74E-C98E068B0C3B}"/>
              </a:ext>
            </a:extLst>
          </p:cNvPr>
          <p:cNvSpPr>
            <a:spLocks noGrp="1"/>
          </p:cNvSpPr>
          <p:nvPr>
            <p:ph type="dt" sz="half" idx="10"/>
          </p:nvPr>
        </p:nvSpPr>
        <p:spPr/>
        <p:txBody>
          <a:bodyPr/>
          <a:lstStyle/>
          <a:p>
            <a:fld id="{0A83021A-3B5D-43DD-A13B-941C8C26F390}" type="datetimeFigureOut">
              <a:rPr lang="da-DK" smtClean="0"/>
              <a:t>15-05-2019</a:t>
            </a:fld>
            <a:endParaRPr lang="da-DK"/>
          </a:p>
        </p:txBody>
      </p:sp>
      <p:sp>
        <p:nvSpPr>
          <p:cNvPr id="5" name="Pladsholder til sidefod 4">
            <a:extLst>
              <a:ext uri="{FF2B5EF4-FFF2-40B4-BE49-F238E27FC236}">
                <a16:creationId xmlns:a16="http://schemas.microsoft.com/office/drawing/2014/main" id="{C519432E-DAF2-4368-A653-F954ED547370}"/>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D7830DA-F17F-4A5C-A6EF-4567545F7DF1}"/>
              </a:ext>
            </a:extLst>
          </p:cNvPr>
          <p:cNvSpPr>
            <a:spLocks noGrp="1"/>
          </p:cNvSpPr>
          <p:nvPr>
            <p:ph type="sldNum" sz="quarter" idx="12"/>
          </p:nvPr>
        </p:nvSpPr>
        <p:spPr/>
        <p:txBody>
          <a:bodyPr/>
          <a:lstStyle/>
          <a:p>
            <a:fld id="{90EF02EE-831B-42A6-A19F-62E06C7D193D}" type="slidenum">
              <a:rPr lang="da-DK" smtClean="0"/>
              <a:t>‹nr.›</a:t>
            </a:fld>
            <a:endParaRPr lang="da-DK"/>
          </a:p>
        </p:txBody>
      </p:sp>
    </p:spTree>
    <p:extLst>
      <p:ext uri="{BB962C8B-B14F-4D97-AF65-F5344CB8AC3E}">
        <p14:creationId xmlns:p14="http://schemas.microsoft.com/office/powerpoint/2010/main" val="248743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D3E154-C326-4116-AF3D-DC8DDFB9C5F4}"/>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32319CCD-F2E5-43BB-8826-ACE1B6FA1F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Rediger teksttypografien i masteren</a:t>
            </a:r>
          </a:p>
        </p:txBody>
      </p:sp>
      <p:sp>
        <p:nvSpPr>
          <p:cNvPr id="4" name="Pladsholder til dato 3">
            <a:extLst>
              <a:ext uri="{FF2B5EF4-FFF2-40B4-BE49-F238E27FC236}">
                <a16:creationId xmlns:a16="http://schemas.microsoft.com/office/drawing/2014/main" id="{A8947508-DBE9-4C27-9FE4-AFD4CC3D5575}"/>
              </a:ext>
            </a:extLst>
          </p:cNvPr>
          <p:cNvSpPr>
            <a:spLocks noGrp="1"/>
          </p:cNvSpPr>
          <p:nvPr>
            <p:ph type="dt" sz="half" idx="10"/>
          </p:nvPr>
        </p:nvSpPr>
        <p:spPr/>
        <p:txBody>
          <a:bodyPr/>
          <a:lstStyle/>
          <a:p>
            <a:fld id="{0A83021A-3B5D-43DD-A13B-941C8C26F390}" type="datetimeFigureOut">
              <a:rPr lang="da-DK" smtClean="0"/>
              <a:t>15-05-2019</a:t>
            </a:fld>
            <a:endParaRPr lang="da-DK"/>
          </a:p>
        </p:txBody>
      </p:sp>
      <p:sp>
        <p:nvSpPr>
          <p:cNvPr id="5" name="Pladsholder til sidefod 4">
            <a:extLst>
              <a:ext uri="{FF2B5EF4-FFF2-40B4-BE49-F238E27FC236}">
                <a16:creationId xmlns:a16="http://schemas.microsoft.com/office/drawing/2014/main" id="{EB8C9D96-6DB4-47A3-9788-489913655607}"/>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EA5300A8-7439-4D2B-BA3E-4BF11EFC9F3F}"/>
              </a:ext>
            </a:extLst>
          </p:cNvPr>
          <p:cNvSpPr>
            <a:spLocks noGrp="1"/>
          </p:cNvSpPr>
          <p:nvPr>
            <p:ph type="sldNum" sz="quarter" idx="12"/>
          </p:nvPr>
        </p:nvSpPr>
        <p:spPr/>
        <p:txBody>
          <a:bodyPr/>
          <a:lstStyle/>
          <a:p>
            <a:fld id="{90EF02EE-831B-42A6-A19F-62E06C7D193D}" type="slidenum">
              <a:rPr lang="da-DK" smtClean="0"/>
              <a:t>‹nr.›</a:t>
            </a:fld>
            <a:endParaRPr lang="da-DK"/>
          </a:p>
        </p:txBody>
      </p:sp>
    </p:spTree>
    <p:extLst>
      <p:ext uri="{BB962C8B-B14F-4D97-AF65-F5344CB8AC3E}">
        <p14:creationId xmlns:p14="http://schemas.microsoft.com/office/powerpoint/2010/main" val="2349959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87E137-0FF2-4384-92E5-8EE84CF0C5C0}"/>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6BEC333A-8354-43ED-A7B0-8848D50D95D9}"/>
              </a:ext>
            </a:extLst>
          </p:cNvPr>
          <p:cNvSpPr>
            <a:spLocks noGrp="1"/>
          </p:cNvSpPr>
          <p:nvPr>
            <p:ph sz="half" idx="1"/>
          </p:nvPr>
        </p:nvSpPr>
        <p:spPr>
          <a:xfrm>
            <a:off x="838200" y="1825625"/>
            <a:ext cx="5181600" cy="435133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9FB412EB-C7F8-4E80-AD2D-38F6D9DE33F8}"/>
              </a:ext>
            </a:extLst>
          </p:cNvPr>
          <p:cNvSpPr>
            <a:spLocks noGrp="1"/>
          </p:cNvSpPr>
          <p:nvPr>
            <p:ph sz="half" idx="2"/>
          </p:nvPr>
        </p:nvSpPr>
        <p:spPr>
          <a:xfrm>
            <a:off x="6172200" y="1825625"/>
            <a:ext cx="5181600" cy="435133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3211F561-99A2-41BC-A3DF-8D259832BF3F}"/>
              </a:ext>
            </a:extLst>
          </p:cNvPr>
          <p:cNvSpPr>
            <a:spLocks noGrp="1"/>
          </p:cNvSpPr>
          <p:nvPr>
            <p:ph type="dt" sz="half" idx="10"/>
          </p:nvPr>
        </p:nvSpPr>
        <p:spPr/>
        <p:txBody>
          <a:bodyPr/>
          <a:lstStyle/>
          <a:p>
            <a:fld id="{0A83021A-3B5D-43DD-A13B-941C8C26F390}" type="datetimeFigureOut">
              <a:rPr lang="da-DK" smtClean="0"/>
              <a:t>15-05-2019</a:t>
            </a:fld>
            <a:endParaRPr lang="da-DK"/>
          </a:p>
        </p:txBody>
      </p:sp>
      <p:sp>
        <p:nvSpPr>
          <p:cNvPr id="6" name="Pladsholder til sidefod 5">
            <a:extLst>
              <a:ext uri="{FF2B5EF4-FFF2-40B4-BE49-F238E27FC236}">
                <a16:creationId xmlns:a16="http://schemas.microsoft.com/office/drawing/2014/main" id="{3F7A447C-67B0-473C-8ABF-F0C3C7386991}"/>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68B25796-E3DE-4DF0-8928-A68F8C239808}"/>
              </a:ext>
            </a:extLst>
          </p:cNvPr>
          <p:cNvSpPr>
            <a:spLocks noGrp="1"/>
          </p:cNvSpPr>
          <p:nvPr>
            <p:ph type="sldNum" sz="quarter" idx="12"/>
          </p:nvPr>
        </p:nvSpPr>
        <p:spPr/>
        <p:txBody>
          <a:bodyPr/>
          <a:lstStyle/>
          <a:p>
            <a:fld id="{90EF02EE-831B-42A6-A19F-62E06C7D193D}" type="slidenum">
              <a:rPr lang="da-DK" smtClean="0"/>
              <a:t>‹nr.›</a:t>
            </a:fld>
            <a:endParaRPr lang="da-DK"/>
          </a:p>
        </p:txBody>
      </p:sp>
    </p:spTree>
    <p:extLst>
      <p:ext uri="{BB962C8B-B14F-4D97-AF65-F5344CB8AC3E}">
        <p14:creationId xmlns:p14="http://schemas.microsoft.com/office/powerpoint/2010/main" val="4161356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826231-CF2D-4294-BB39-AB41E530EF80}"/>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5291A74C-EF9E-4C23-B447-E872DB0299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4" name="Pladsholder til indhold 3">
            <a:extLst>
              <a:ext uri="{FF2B5EF4-FFF2-40B4-BE49-F238E27FC236}">
                <a16:creationId xmlns:a16="http://schemas.microsoft.com/office/drawing/2014/main" id="{B15E1EC1-2538-4E73-AA19-062098BF31BF}"/>
              </a:ext>
            </a:extLst>
          </p:cNvPr>
          <p:cNvSpPr>
            <a:spLocks noGrp="1"/>
          </p:cNvSpPr>
          <p:nvPr>
            <p:ph sz="half" idx="2"/>
          </p:nvPr>
        </p:nvSpPr>
        <p:spPr>
          <a:xfrm>
            <a:off x="839788" y="2505075"/>
            <a:ext cx="5157787" cy="368458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E6DF3485-3679-4359-98F2-17140C9B72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6" name="Pladsholder til indhold 5">
            <a:extLst>
              <a:ext uri="{FF2B5EF4-FFF2-40B4-BE49-F238E27FC236}">
                <a16:creationId xmlns:a16="http://schemas.microsoft.com/office/drawing/2014/main" id="{D728A950-B30E-4F15-8D81-A4A383DC465A}"/>
              </a:ext>
            </a:extLst>
          </p:cNvPr>
          <p:cNvSpPr>
            <a:spLocks noGrp="1"/>
          </p:cNvSpPr>
          <p:nvPr>
            <p:ph sz="quarter" idx="4"/>
          </p:nvPr>
        </p:nvSpPr>
        <p:spPr>
          <a:xfrm>
            <a:off x="6172200" y="2505075"/>
            <a:ext cx="5183188" cy="368458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B3EF756F-C07A-45F3-98EE-DB6502A9D682}"/>
              </a:ext>
            </a:extLst>
          </p:cNvPr>
          <p:cNvSpPr>
            <a:spLocks noGrp="1"/>
          </p:cNvSpPr>
          <p:nvPr>
            <p:ph type="dt" sz="half" idx="10"/>
          </p:nvPr>
        </p:nvSpPr>
        <p:spPr/>
        <p:txBody>
          <a:bodyPr/>
          <a:lstStyle/>
          <a:p>
            <a:fld id="{0A83021A-3B5D-43DD-A13B-941C8C26F390}" type="datetimeFigureOut">
              <a:rPr lang="da-DK" smtClean="0"/>
              <a:t>15-05-2019</a:t>
            </a:fld>
            <a:endParaRPr lang="da-DK"/>
          </a:p>
        </p:txBody>
      </p:sp>
      <p:sp>
        <p:nvSpPr>
          <p:cNvPr id="8" name="Pladsholder til sidefod 7">
            <a:extLst>
              <a:ext uri="{FF2B5EF4-FFF2-40B4-BE49-F238E27FC236}">
                <a16:creationId xmlns:a16="http://schemas.microsoft.com/office/drawing/2014/main" id="{BCAA3813-75FD-496E-8C23-81169E7F1398}"/>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07F8E9AC-2F81-46ED-AC7D-FEFA53080C94}"/>
              </a:ext>
            </a:extLst>
          </p:cNvPr>
          <p:cNvSpPr>
            <a:spLocks noGrp="1"/>
          </p:cNvSpPr>
          <p:nvPr>
            <p:ph type="sldNum" sz="quarter" idx="12"/>
          </p:nvPr>
        </p:nvSpPr>
        <p:spPr/>
        <p:txBody>
          <a:bodyPr/>
          <a:lstStyle/>
          <a:p>
            <a:fld id="{90EF02EE-831B-42A6-A19F-62E06C7D193D}" type="slidenum">
              <a:rPr lang="da-DK" smtClean="0"/>
              <a:t>‹nr.›</a:t>
            </a:fld>
            <a:endParaRPr lang="da-DK"/>
          </a:p>
        </p:txBody>
      </p:sp>
    </p:spTree>
    <p:extLst>
      <p:ext uri="{BB962C8B-B14F-4D97-AF65-F5344CB8AC3E}">
        <p14:creationId xmlns:p14="http://schemas.microsoft.com/office/powerpoint/2010/main" val="1292827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6F97D6-C063-49E6-BEE2-9024149FEF1A}"/>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106DC790-8C19-4A2E-8ABB-DED69EFC887D}"/>
              </a:ext>
            </a:extLst>
          </p:cNvPr>
          <p:cNvSpPr>
            <a:spLocks noGrp="1"/>
          </p:cNvSpPr>
          <p:nvPr>
            <p:ph type="dt" sz="half" idx="10"/>
          </p:nvPr>
        </p:nvSpPr>
        <p:spPr/>
        <p:txBody>
          <a:bodyPr/>
          <a:lstStyle/>
          <a:p>
            <a:fld id="{0A83021A-3B5D-43DD-A13B-941C8C26F390}" type="datetimeFigureOut">
              <a:rPr lang="da-DK" smtClean="0"/>
              <a:t>15-05-2019</a:t>
            </a:fld>
            <a:endParaRPr lang="da-DK"/>
          </a:p>
        </p:txBody>
      </p:sp>
      <p:sp>
        <p:nvSpPr>
          <p:cNvPr id="4" name="Pladsholder til sidefod 3">
            <a:extLst>
              <a:ext uri="{FF2B5EF4-FFF2-40B4-BE49-F238E27FC236}">
                <a16:creationId xmlns:a16="http://schemas.microsoft.com/office/drawing/2014/main" id="{A98FD671-E2D3-4341-B3AE-F8BE31A3480C}"/>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0396A34E-30F7-4305-82E2-EDD07CF77032}"/>
              </a:ext>
            </a:extLst>
          </p:cNvPr>
          <p:cNvSpPr>
            <a:spLocks noGrp="1"/>
          </p:cNvSpPr>
          <p:nvPr>
            <p:ph type="sldNum" sz="quarter" idx="12"/>
          </p:nvPr>
        </p:nvSpPr>
        <p:spPr/>
        <p:txBody>
          <a:bodyPr/>
          <a:lstStyle/>
          <a:p>
            <a:fld id="{90EF02EE-831B-42A6-A19F-62E06C7D193D}" type="slidenum">
              <a:rPr lang="da-DK" smtClean="0"/>
              <a:t>‹nr.›</a:t>
            </a:fld>
            <a:endParaRPr lang="da-DK"/>
          </a:p>
        </p:txBody>
      </p:sp>
    </p:spTree>
    <p:extLst>
      <p:ext uri="{BB962C8B-B14F-4D97-AF65-F5344CB8AC3E}">
        <p14:creationId xmlns:p14="http://schemas.microsoft.com/office/powerpoint/2010/main" val="2384168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E248E65D-F4D2-4866-ACA6-2E584A900BD2}"/>
              </a:ext>
            </a:extLst>
          </p:cNvPr>
          <p:cNvSpPr>
            <a:spLocks noGrp="1"/>
          </p:cNvSpPr>
          <p:nvPr>
            <p:ph type="dt" sz="half" idx="10"/>
          </p:nvPr>
        </p:nvSpPr>
        <p:spPr/>
        <p:txBody>
          <a:bodyPr/>
          <a:lstStyle/>
          <a:p>
            <a:fld id="{0A83021A-3B5D-43DD-A13B-941C8C26F390}" type="datetimeFigureOut">
              <a:rPr lang="da-DK" smtClean="0"/>
              <a:t>15-05-2019</a:t>
            </a:fld>
            <a:endParaRPr lang="da-DK"/>
          </a:p>
        </p:txBody>
      </p:sp>
      <p:sp>
        <p:nvSpPr>
          <p:cNvPr id="3" name="Pladsholder til sidefod 2">
            <a:extLst>
              <a:ext uri="{FF2B5EF4-FFF2-40B4-BE49-F238E27FC236}">
                <a16:creationId xmlns:a16="http://schemas.microsoft.com/office/drawing/2014/main" id="{7DCADBE5-7734-4B7D-B482-0F877A263AD0}"/>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3121604C-D5C7-418B-A260-F9E4ABE51922}"/>
              </a:ext>
            </a:extLst>
          </p:cNvPr>
          <p:cNvSpPr>
            <a:spLocks noGrp="1"/>
          </p:cNvSpPr>
          <p:nvPr>
            <p:ph type="sldNum" sz="quarter" idx="12"/>
          </p:nvPr>
        </p:nvSpPr>
        <p:spPr/>
        <p:txBody>
          <a:bodyPr/>
          <a:lstStyle/>
          <a:p>
            <a:fld id="{90EF02EE-831B-42A6-A19F-62E06C7D193D}" type="slidenum">
              <a:rPr lang="da-DK" smtClean="0"/>
              <a:t>‹nr.›</a:t>
            </a:fld>
            <a:endParaRPr lang="da-DK"/>
          </a:p>
        </p:txBody>
      </p:sp>
    </p:spTree>
    <p:extLst>
      <p:ext uri="{BB962C8B-B14F-4D97-AF65-F5344CB8AC3E}">
        <p14:creationId xmlns:p14="http://schemas.microsoft.com/office/powerpoint/2010/main" val="1632872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2B1670-0DC6-4753-831F-525F931D334C}"/>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336F3830-BF5E-43E7-A467-D29C158AE3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10D90D2C-FE87-4C16-B9C7-42839C50EE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a:t>
            </a:r>
          </a:p>
        </p:txBody>
      </p:sp>
      <p:sp>
        <p:nvSpPr>
          <p:cNvPr id="5" name="Pladsholder til dato 4">
            <a:extLst>
              <a:ext uri="{FF2B5EF4-FFF2-40B4-BE49-F238E27FC236}">
                <a16:creationId xmlns:a16="http://schemas.microsoft.com/office/drawing/2014/main" id="{A5B3ED12-2C0F-4056-8797-88EBC97CAE4D}"/>
              </a:ext>
            </a:extLst>
          </p:cNvPr>
          <p:cNvSpPr>
            <a:spLocks noGrp="1"/>
          </p:cNvSpPr>
          <p:nvPr>
            <p:ph type="dt" sz="half" idx="10"/>
          </p:nvPr>
        </p:nvSpPr>
        <p:spPr/>
        <p:txBody>
          <a:bodyPr/>
          <a:lstStyle/>
          <a:p>
            <a:fld id="{0A83021A-3B5D-43DD-A13B-941C8C26F390}" type="datetimeFigureOut">
              <a:rPr lang="da-DK" smtClean="0"/>
              <a:t>15-05-2019</a:t>
            </a:fld>
            <a:endParaRPr lang="da-DK"/>
          </a:p>
        </p:txBody>
      </p:sp>
      <p:sp>
        <p:nvSpPr>
          <p:cNvPr id="6" name="Pladsholder til sidefod 5">
            <a:extLst>
              <a:ext uri="{FF2B5EF4-FFF2-40B4-BE49-F238E27FC236}">
                <a16:creationId xmlns:a16="http://schemas.microsoft.com/office/drawing/2014/main" id="{0C012003-2BD0-4FA9-9FD3-9C4AF35A4379}"/>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E8354774-D84F-431D-A0CC-A2DA169840CA}"/>
              </a:ext>
            </a:extLst>
          </p:cNvPr>
          <p:cNvSpPr>
            <a:spLocks noGrp="1"/>
          </p:cNvSpPr>
          <p:nvPr>
            <p:ph type="sldNum" sz="quarter" idx="12"/>
          </p:nvPr>
        </p:nvSpPr>
        <p:spPr/>
        <p:txBody>
          <a:bodyPr/>
          <a:lstStyle/>
          <a:p>
            <a:fld id="{90EF02EE-831B-42A6-A19F-62E06C7D193D}" type="slidenum">
              <a:rPr lang="da-DK" smtClean="0"/>
              <a:t>‹nr.›</a:t>
            </a:fld>
            <a:endParaRPr lang="da-DK"/>
          </a:p>
        </p:txBody>
      </p:sp>
    </p:spTree>
    <p:extLst>
      <p:ext uri="{BB962C8B-B14F-4D97-AF65-F5344CB8AC3E}">
        <p14:creationId xmlns:p14="http://schemas.microsoft.com/office/powerpoint/2010/main" val="1848219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07176C-C9BA-4E60-858D-D05BCA9E3E89}"/>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8BC15471-E093-4A60-A8BD-DEC8E1E904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C91F6B37-209D-4BFC-9246-41036A3E9D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a:t>
            </a:r>
          </a:p>
        </p:txBody>
      </p:sp>
      <p:sp>
        <p:nvSpPr>
          <p:cNvPr id="5" name="Pladsholder til dato 4">
            <a:extLst>
              <a:ext uri="{FF2B5EF4-FFF2-40B4-BE49-F238E27FC236}">
                <a16:creationId xmlns:a16="http://schemas.microsoft.com/office/drawing/2014/main" id="{4A833D4C-5AC0-4C2B-B201-F9AEE7FA91AE}"/>
              </a:ext>
            </a:extLst>
          </p:cNvPr>
          <p:cNvSpPr>
            <a:spLocks noGrp="1"/>
          </p:cNvSpPr>
          <p:nvPr>
            <p:ph type="dt" sz="half" idx="10"/>
          </p:nvPr>
        </p:nvSpPr>
        <p:spPr/>
        <p:txBody>
          <a:bodyPr/>
          <a:lstStyle/>
          <a:p>
            <a:fld id="{0A83021A-3B5D-43DD-A13B-941C8C26F390}" type="datetimeFigureOut">
              <a:rPr lang="da-DK" smtClean="0"/>
              <a:t>15-05-2019</a:t>
            </a:fld>
            <a:endParaRPr lang="da-DK"/>
          </a:p>
        </p:txBody>
      </p:sp>
      <p:sp>
        <p:nvSpPr>
          <p:cNvPr id="6" name="Pladsholder til sidefod 5">
            <a:extLst>
              <a:ext uri="{FF2B5EF4-FFF2-40B4-BE49-F238E27FC236}">
                <a16:creationId xmlns:a16="http://schemas.microsoft.com/office/drawing/2014/main" id="{99D14B68-CD02-4838-ACC1-B56B044F9D4E}"/>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79023A6B-2BB8-4695-AA0C-16899D3B4D4A}"/>
              </a:ext>
            </a:extLst>
          </p:cNvPr>
          <p:cNvSpPr>
            <a:spLocks noGrp="1"/>
          </p:cNvSpPr>
          <p:nvPr>
            <p:ph type="sldNum" sz="quarter" idx="12"/>
          </p:nvPr>
        </p:nvSpPr>
        <p:spPr/>
        <p:txBody>
          <a:bodyPr/>
          <a:lstStyle/>
          <a:p>
            <a:fld id="{90EF02EE-831B-42A6-A19F-62E06C7D193D}" type="slidenum">
              <a:rPr lang="da-DK" smtClean="0"/>
              <a:t>‹nr.›</a:t>
            </a:fld>
            <a:endParaRPr lang="da-DK"/>
          </a:p>
        </p:txBody>
      </p:sp>
    </p:spTree>
    <p:extLst>
      <p:ext uri="{BB962C8B-B14F-4D97-AF65-F5344CB8AC3E}">
        <p14:creationId xmlns:p14="http://schemas.microsoft.com/office/powerpoint/2010/main" val="2581021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1055685F-AFB9-4A8D-936E-C1560070C6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50C0C1ED-53F4-45B2-B03E-5FC2850C48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68E75D30-D621-4C72-B710-B741F54591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83021A-3B5D-43DD-A13B-941C8C26F390}" type="datetimeFigureOut">
              <a:rPr lang="da-DK" smtClean="0"/>
              <a:t>15-05-2019</a:t>
            </a:fld>
            <a:endParaRPr lang="da-DK"/>
          </a:p>
        </p:txBody>
      </p:sp>
      <p:sp>
        <p:nvSpPr>
          <p:cNvPr id="5" name="Pladsholder til sidefod 4">
            <a:extLst>
              <a:ext uri="{FF2B5EF4-FFF2-40B4-BE49-F238E27FC236}">
                <a16:creationId xmlns:a16="http://schemas.microsoft.com/office/drawing/2014/main" id="{7729E81C-661C-467B-BE8F-7DEF18247A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40E7ADC0-6CEF-4F7F-A606-E9CA33D716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EF02EE-831B-42A6-A19F-62E06C7D193D}" type="slidenum">
              <a:rPr lang="da-DK" smtClean="0"/>
              <a:t>‹nr.›</a:t>
            </a:fld>
            <a:endParaRPr lang="da-DK"/>
          </a:p>
        </p:txBody>
      </p:sp>
    </p:spTree>
    <p:extLst>
      <p:ext uri="{BB962C8B-B14F-4D97-AF65-F5344CB8AC3E}">
        <p14:creationId xmlns:p14="http://schemas.microsoft.com/office/powerpoint/2010/main" val="2429880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a:extLst>
              <a:ext uri="{FF2B5EF4-FFF2-40B4-BE49-F238E27FC236}">
                <a16:creationId xmlns:a16="http://schemas.microsoft.com/office/drawing/2014/main" id="{C8769A18-0811-4AE6-9C0A-CC570AB393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4064000"/>
          </a:xfrm>
          <a:prstGeom prst="rect">
            <a:avLst/>
          </a:prstGeom>
        </p:spPr>
      </p:pic>
      <p:pic>
        <p:nvPicPr>
          <p:cNvPr id="7" name="Billede 6">
            <a:extLst>
              <a:ext uri="{FF2B5EF4-FFF2-40B4-BE49-F238E27FC236}">
                <a16:creationId xmlns:a16="http://schemas.microsoft.com/office/drawing/2014/main" id="{FA79AB58-71C6-4385-AA36-8157C9942B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34982" y="738228"/>
            <a:ext cx="2531151" cy="610880"/>
          </a:xfrm>
          <a:prstGeom prst="rect">
            <a:avLst/>
          </a:prstGeom>
        </p:spPr>
      </p:pic>
      <p:sp>
        <p:nvSpPr>
          <p:cNvPr id="9" name="Tekstfelt 8">
            <a:extLst>
              <a:ext uri="{FF2B5EF4-FFF2-40B4-BE49-F238E27FC236}">
                <a16:creationId xmlns:a16="http://schemas.microsoft.com/office/drawing/2014/main" id="{4C2A3ADD-4E0F-48A2-9109-CAA23FAD6335}"/>
              </a:ext>
            </a:extLst>
          </p:cNvPr>
          <p:cNvSpPr txBox="1"/>
          <p:nvPr/>
        </p:nvSpPr>
        <p:spPr>
          <a:xfrm>
            <a:off x="1763853" y="4723761"/>
            <a:ext cx="8500019" cy="923330"/>
          </a:xfrm>
          <a:prstGeom prst="rect">
            <a:avLst/>
          </a:prstGeom>
          <a:noFill/>
        </p:spPr>
        <p:txBody>
          <a:bodyPr wrap="none" rtlCol="0">
            <a:spAutoFit/>
          </a:bodyPr>
          <a:lstStyle/>
          <a:p>
            <a:r>
              <a:rPr lang="da-DK" sz="5400" b="1" dirty="0">
                <a:solidFill>
                  <a:srgbClr val="002060"/>
                </a:solidFill>
              </a:rPr>
              <a:t>Tool: </a:t>
            </a:r>
            <a:r>
              <a:rPr lang="en-US" sz="5400" b="1" dirty="0">
                <a:solidFill>
                  <a:srgbClr val="002060"/>
                </a:solidFill>
              </a:rPr>
              <a:t>Responsibility Schedule</a:t>
            </a:r>
            <a:endParaRPr lang="da-DK" sz="5400" b="1" dirty="0">
              <a:solidFill>
                <a:srgbClr val="002060"/>
              </a:solidFill>
            </a:endParaRPr>
          </a:p>
        </p:txBody>
      </p:sp>
    </p:spTree>
    <p:extLst>
      <p:ext uri="{BB962C8B-B14F-4D97-AF65-F5344CB8AC3E}">
        <p14:creationId xmlns:p14="http://schemas.microsoft.com/office/powerpoint/2010/main" val="3115529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355253" y="466344"/>
            <a:ext cx="9441962" cy="865173"/>
          </a:xfrm>
          <a:prstGeom prst="rect">
            <a:avLst/>
          </a:prstGeom>
          <a:ln>
            <a:noFill/>
          </a:ln>
        </p:spPr>
        <p:txBody>
          <a:bodyPr wrap="square">
            <a:spAutoFit/>
          </a:bodyPr>
          <a:lstStyle/>
          <a:p>
            <a:pPr>
              <a:lnSpc>
                <a:spcPct val="107000"/>
              </a:lnSpc>
            </a:pPr>
            <a:r>
              <a:rPr lang="da-DK" sz="2400" b="1" dirty="0">
                <a:solidFill>
                  <a:srgbClr val="002060"/>
                </a:solidFill>
              </a:rPr>
              <a:t>Tool: </a:t>
            </a:r>
            <a:r>
              <a:rPr lang="en-US" sz="2400" b="1" dirty="0">
                <a:solidFill>
                  <a:srgbClr val="002060"/>
                </a:solidFill>
              </a:rPr>
              <a:t>Responsibility Schedule</a:t>
            </a:r>
            <a:endParaRPr lang="da-DK" sz="2400" b="1" dirty="0">
              <a:solidFill>
                <a:srgbClr val="002060"/>
              </a:solidFill>
            </a:endParaRPr>
          </a:p>
          <a:p>
            <a:pPr>
              <a:lnSpc>
                <a:spcPct val="107000"/>
              </a:lnSpc>
              <a:spcAft>
                <a:spcPts val="0"/>
              </a:spcAft>
            </a:pPr>
            <a:r>
              <a:rPr lang="da-DK" sz="2400" b="1" dirty="0">
                <a:solidFill>
                  <a:schemeClr val="accent1">
                    <a:lumMod val="50000"/>
                  </a:schemeClr>
                </a:solidFill>
                <a:ea typeface="SimSun" panose="02010600030101010101" pitchFamily="2" charset="-122"/>
              </a:rPr>
              <a:t>  </a:t>
            </a:r>
            <a:endParaRPr lang="da-DK" sz="2400" dirty="0">
              <a:solidFill>
                <a:schemeClr val="accent1">
                  <a:lumMod val="50000"/>
                </a:schemeClr>
              </a:solidFill>
              <a:ea typeface="SimSun" panose="02010600030101010101" pitchFamily="2" charset="-122"/>
            </a:endParaRPr>
          </a:p>
        </p:txBody>
      </p:sp>
      <p:pic>
        <p:nvPicPr>
          <p:cNvPr id="10" name="Billede 9">
            <a:extLst>
              <a:ext uri="{FF2B5EF4-FFF2-40B4-BE49-F238E27FC236}">
                <a16:creationId xmlns:a16="http://schemas.microsoft.com/office/drawing/2014/main" id="{0DF47714-2BD2-42E3-980D-E46D6DCEC3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1119" y="6296799"/>
            <a:ext cx="2359037" cy="198309"/>
          </a:xfrm>
          <a:prstGeom prst="rect">
            <a:avLst/>
          </a:prstGeom>
          <a:ln>
            <a:noFill/>
          </a:ln>
        </p:spPr>
      </p:pic>
      <p:sp>
        <p:nvSpPr>
          <p:cNvPr id="11" name="Rektangel 10">
            <a:extLst>
              <a:ext uri="{FF2B5EF4-FFF2-40B4-BE49-F238E27FC236}">
                <a16:creationId xmlns:a16="http://schemas.microsoft.com/office/drawing/2014/main" id="{C2B5DF18-D7E1-442B-B797-7509C158A6F7}"/>
              </a:ext>
            </a:extLst>
          </p:cNvPr>
          <p:cNvSpPr/>
          <p:nvPr/>
        </p:nvSpPr>
        <p:spPr>
          <a:xfrm>
            <a:off x="1353141" y="999936"/>
            <a:ext cx="9441962" cy="4910832"/>
          </a:xfrm>
          <a:prstGeom prst="rect">
            <a:avLst/>
          </a:prstGeom>
          <a:ln>
            <a:noFill/>
          </a:ln>
        </p:spPr>
        <p:txBody>
          <a:bodyPr wrap="square">
            <a:spAutoFit/>
          </a:bodyPr>
          <a:lstStyle/>
          <a:p>
            <a:r>
              <a:rPr lang="en-US" sz="1200" b="1" dirty="0">
                <a:solidFill>
                  <a:srgbClr val="002060"/>
                </a:solidFill>
              </a:rPr>
              <a:t>Purpose and yield</a:t>
            </a:r>
            <a:endParaRPr lang="da-DK" sz="1200" b="1" dirty="0">
              <a:solidFill>
                <a:srgbClr val="002060"/>
              </a:solidFill>
            </a:endParaRPr>
          </a:p>
          <a:p>
            <a:pPr marL="171450" indent="-171450">
              <a:buFont typeface="Arial" panose="020B0604020202020204" pitchFamily="34" charset="0"/>
              <a:buChar char="•"/>
            </a:pPr>
            <a:r>
              <a:rPr lang="en-US" sz="1200" dirty="0">
                <a:solidFill>
                  <a:srgbClr val="002060"/>
                </a:solidFill>
              </a:rPr>
              <a:t>The division of responsibility in the project has to ensure professional quality, decision-making competence and involvement of the "customers". Projects are temporary and many participants have no prior knowledge of the different roles in the project, therefore it is important that the division of responsibility can be described in detail. The tool ensures that:</a:t>
            </a:r>
            <a:endParaRPr lang="da-DK" sz="1200" b="1" dirty="0">
              <a:solidFill>
                <a:srgbClr val="002060"/>
              </a:solidFill>
            </a:endParaRPr>
          </a:p>
          <a:p>
            <a:pPr marL="171450" lvl="0" indent="-171450">
              <a:buFont typeface="Arial" panose="020B0604020202020204" pitchFamily="34" charset="0"/>
              <a:buChar char="•"/>
            </a:pPr>
            <a:r>
              <a:rPr lang="en-US" sz="1200" dirty="0">
                <a:solidFill>
                  <a:srgbClr val="002060"/>
                </a:solidFill>
              </a:rPr>
              <a:t>Each individual's responsibilities and roles are lucidly described.</a:t>
            </a:r>
            <a:endParaRPr lang="da-DK" sz="1200" b="1" dirty="0">
              <a:solidFill>
                <a:srgbClr val="002060"/>
              </a:solidFill>
            </a:endParaRPr>
          </a:p>
          <a:p>
            <a:pPr marL="171450" lvl="0" indent="-171450">
              <a:buFont typeface="Arial" panose="020B0604020202020204" pitchFamily="34" charset="0"/>
              <a:buChar char="•"/>
            </a:pPr>
            <a:r>
              <a:rPr lang="en-US" sz="1200" dirty="0">
                <a:solidFill>
                  <a:srgbClr val="002060"/>
                </a:solidFill>
              </a:rPr>
              <a:t>There is a relevant division of labor among the participants.</a:t>
            </a:r>
            <a:endParaRPr lang="da-DK" sz="1200" b="1" dirty="0">
              <a:solidFill>
                <a:srgbClr val="002060"/>
              </a:solidFill>
            </a:endParaRPr>
          </a:p>
          <a:p>
            <a:pPr marL="171450" lvl="0" indent="-171450">
              <a:buFont typeface="Arial" panose="020B0604020202020204" pitchFamily="34" charset="0"/>
              <a:buChar char="•"/>
            </a:pPr>
            <a:r>
              <a:rPr lang="en-US" sz="1200" dirty="0">
                <a:solidFill>
                  <a:srgbClr val="002060"/>
                </a:solidFill>
              </a:rPr>
              <a:t>An appropriate involvement in the project, such that there is a connection between the tasks and each individual's responsibility.</a:t>
            </a:r>
            <a:endParaRPr lang="da-DK" sz="1200" b="1" dirty="0">
              <a:solidFill>
                <a:srgbClr val="002060"/>
              </a:solidFill>
            </a:endParaRPr>
          </a:p>
          <a:p>
            <a:pPr marL="171450" lvl="0" indent="-171450">
              <a:buFont typeface="Arial" panose="020B0604020202020204" pitchFamily="34" charset="0"/>
              <a:buChar char="•"/>
            </a:pPr>
            <a:r>
              <a:rPr lang="en-US" sz="1200" dirty="0">
                <a:solidFill>
                  <a:srgbClr val="002060"/>
                </a:solidFill>
              </a:rPr>
              <a:t>An appropriate task distribution that is easy to communicate.</a:t>
            </a:r>
            <a:endParaRPr lang="da-DK" sz="1200" b="1" dirty="0">
              <a:solidFill>
                <a:srgbClr val="002060"/>
              </a:solidFill>
            </a:endParaRPr>
          </a:p>
          <a:p>
            <a:endParaRPr lang="en-US" sz="1200" b="1" dirty="0">
              <a:solidFill>
                <a:srgbClr val="002060"/>
              </a:solidFill>
            </a:endParaRPr>
          </a:p>
          <a:p>
            <a:r>
              <a:rPr lang="en-US" sz="1200" b="1" dirty="0">
                <a:solidFill>
                  <a:srgbClr val="002060"/>
                </a:solidFill>
              </a:rPr>
              <a:t>When is the responsibility schedule used in the project?</a:t>
            </a:r>
            <a:endParaRPr lang="da-DK" sz="1200" b="1" dirty="0">
              <a:solidFill>
                <a:srgbClr val="002060"/>
              </a:solidFill>
            </a:endParaRPr>
          </a:p>
          <a:p>
            <a:pPr marL="171450" lvl="0" indent="-171450">
              <a:buFont typeface="Arial" panose="020B0604020202020204" pitchFamily="34" charset="0"/>
              <a:buChar char="•"/>
            </a:pPr>
            <a:r>
              <a:rPr lang="en-US" sz="1200" dirty="0">
                <a:solidFill>
                  <a:srgbClr val="002060"/>
                </a:solidFill>
              </a:rPr>
              <a:t>The responsibility schedule must be introduced as a tool at the start of the project when the project group is working on the plan for the project.</a:t>
            </a:r>
            <a:endParaRPr lang="da-DK" sz="1200" b="1" dirty="0">
              <a:solidFill>
                <a:srgbClr val="002060"/>
              </a:solidFill>
            </a:endParaRPr>
          </a:p>
          <a:p>
            <a:pPr marL="171450" lvl="0" indent="-171450">
              <a:buFont typeface="Arial" panose="020B0604020202020204" pitchFamily="34" charset="0"/>
              <a:buChar char="•"/>
            </a:pPr>
            <a:r>
              <a:rPr lang="en-US" sz="1200" dirty="0">
                <a:solidFill>
                  <a:srgbClr val="002060"/>
                </a:solidFill>
              </a:rPr>
              <a:t>The form is used continuously throughout the project and must often be updated when the project changes character.</a:t>
            </a:r>
            <a:endParaRPr lang="da-DK" sz="1200" b="1" dirty="0">
              <a:solidFill>
                <a:srgbClr val="002060"/>
              </a:solidFill>
            </a:endParaRPr>
          </a:p>
          <a:p>
            <a:pPr marL="171450" lvl="0" indent="-171450">
              <a:buFont typeface="Arial" panose="020B0604020202020204" pitchFamily="34" charset="0"/>
              <a:buChar char="•"/>
            </a:pPr>
            <a:r>
              <a:rPr lang="en-US" sz="1200" dirty="0">
                <a:solidFill>
                  <a:srgbClr val="002060"/>
                </a:solidFill>
              </a:rPr>
              <a:t>It is crucial that the form is used actively at the project team meetings.</a:t>
            </a:r>
            <a:endParaRPr lang="da-DK" sz="1200" b="1" dirty="0">
              <a:solidFill>
                <a:srgbClr val="002060"/>
              </a:solidFill>
            </a:endParaRPr>
          </a:p>
          <a:p>
            <a:endParaRPr lang="en-US" sz="1200" b="1" dirty="0">
              <a:solidFill>
                <a:srgbClr val="002060"/>
              </a:solidFill>
            </a:endParaRPr>
          </a:p>
          <a:p>
            <a:r>
              <a:rPr lang="en-US" sz="1200" b="1" dirty="0">
                <a:solidFill>
                  <a:srgbClr val="002060"/>
                </a:solidFill>
              </a:rPr>
              <a:t>Pitfalls and restrictions</a:t>
            </a:r>
            <a:endParaRPr lang="da-DK" sz="1200" b="1" dirty="0">
              <a:solidFill>
                <a:srgbClr val="002060"/>
              </a:solidFill>
            </a:endParaRPr>
          </a:p>
          <a:p>
            <a:pPr marL="171450" lvl="0" indent="-171450">
              <a:buFont typeface="Arial" panose="020B0604020202020204" pitchFamily="34" charset="0"/>
              <a:buChar char="•"/>
            </a:pPr>
            <a:r>
              <a:rPr lang="en-US" sz="1200" dirty="0">
                <a:solidFill>
                  <a:srgbClr val="002060"/>
                </a:solidFill>
              </a:rPr>
              <a:t>The tool doesn’t work if the project manager just works out the schedule by himself, saves it on his computer and doesn’t share it.</a:t>
            </a:r>
            <a:endParaRPr lang="da-DK" sz="1200" b="1" dirty="0">
              <a:solidFill>
                <a:srgbClr val="002060"/>
              </a:solidFill>
            </a:endParaRPr>
          </a:p>
          <a:p>
            <a:pPr marL="171450" lvl="0" indent="-171450">
              <a:buFont typeface="Arial" panose="020B0604020202020204" pitchFamily="34" charset="0"/>
              <a:buChar char="•"/>
            </a:pPr>
            <a:r>
              <a:rPr lang="en-US" sz="1200" dirty="0">
                <a:solidFill>
                  <a:srgbClr val="002060"/>
                </a:solidFill>
              </a:rPr>
              <a:t>The schedule is only effective if each individual participant knows the description and has accepted the roles.</a:t>
            </a:r>
            <a:endParaRPr lang="da-DK" sz="1200" b="1" dirty="0">
              <a:solidFill>
                <a:srgbClr val="002060"/>
              </a:solidFill>
            </a:endParaRPr>
          </a:p>
          <a:p>
            <a:pPr marL="171450" lvl="0" indent="-171450">
              <a:buFont typeface="Arial" panose="020B0604020202020204" pitchFamily="34" charset="0"/>
              <a:buChar char="•"/>
            </a:pPr>
            <a:r>
              <a:rPr lang="en-US" sz="1200" dirty="0">
                <a:solidFill>
                  <a:srgbClr val="002060"/>
                </a:solidFill>
              </a:rPr>
              <a:t>The description is a snapshot and should be continuously updated.</a:t>
            </a:r>
            <a:endParaRPr lang="da-DK" sz="1200" b="1" dirty="0">
              <a:solidFill>
                <a:srgbClr val="002060"/>
              </a:solidFill>
            </a:endParaRPr>
          </a:p>
          <a:p>
            <a:pPr marL="171450" lvl="0" indent="-171450">
              <a:buFont typeface="Arial" panose="020B0604020202020204" pitchFamily="34" charset="0"/>
              <a:buChar char="•"/>
            </a:pPr>
            <a:r>
              <a:rPr lang="en-US" sz="1200" dirty="0">
                <a:solidFill>
                  <a:srgbClr val="002060"/>
                </a:solidFill>
              </a:rPr>
              <a:t>The description should be carefully thought out. It will for example be a problem if more than one is responsible for the same task.</a:t>
            </a:r>
            <a:endParaRPr lang="da-DK" sz="1200" b="1" dirty="0">
              <a:solidFill>
                <a:srgbClr val="002060"/>
              </a:solidFill>
            </a:endParaRPr>
          </a:p>
          <a:p>
            <a:pPr marL="171450" lvl="0" indent="-171450">
              <a:buFont typeface="Arial" panose="020B0604020202020204" pitchFamily="34" charset="0"/>
              <a:buChar char="•"/>
            </a:pPr>
            <a:r>
              <a:rPr lang="en-US" sz="1200" dirty="0">
                <a:solidFill>
                  <a:srgbClr val="002060"/>
                </a:solidFill>
              </a:rPr>
              <a:t>Don’t put too many participants or stakeholders on “to be informed” or “to be consulted”.</a:t>
            </a:r>
            <a:endParaRPr lang="da-DK" sz="1200" b="1" dirty="0">
              <a:solidFill>
                <a:srgbClr val="002060"/>
              </a:solidFill>
            </a:endParaRPr>
          </a:p>
          <a:p>
            <a:endParaRPr lang="en-US" sz="1200" b="1" dirty="0">
              <a:solidFill>
                <a:srgbClr val="002060"/>
              </a:solidFill>
            </a:endParaRPr>
          </a:p>
          <a:p>
            <a:r>
              <a:rPr lang="en-US" sz="1200" b="1" dirty="0">
                <a:solidFill>
                  <a:srgbClr val="002060"/>
                </a:solidFill>
              </a:rPr>
              <a:t>Who should participate?</a:t>
            </a:r>
            <a:endParaRPr lang="da-DK" sz="1200" b="1" dirty="0">
              <a:solidFill>
                <a:srgbClr val="002060"/>
              </a:solidFill>
            </a:endParaRPr>
          </a:p>
          <a:p>
            <a:r>
              <a:rPr lang="en-US" sz="1200" dirty="0">
                <a:solidFill>
                  <a:srgbClr val="002060"/>
                </a:solidFill>
              </a:rPr>
              <a:t>Agreements regarding the division of responsibilities and tasks should be made in a dialogue with the project participants. If the project manager does this alone, there is a high probability that the individual participant does not feel obligated by the description.</a:t>
            </a:r>
            <a:endParaRPr lang="da-DK" sz="1200" dirty="0">
              <a:solidFill>
                <a:srgbClr val="002060"/>
              </a:solidFill>
              <a:ea typeface="SimSun" panose="02010600030101010101" pitchFamily="2" charset="-122"/>
            </a:endParaRPr>
          </a:p>
          <a:p>
            <a:pPr>
              <a:lnSpc>
                <a:spcPct val="107000"/>
              </a:lnSpc>
              <a:spcAft>
                <a:spcPts val="0"/>
              </a:spcAft>
            </a:pPr>
            <a:endParaRPr lang="da-DK" sz="1200" b="1" dirty="0">
              <a:solidFill>
                <a:schemeClr val="accent1">
                  <a:lumMod val="50000"/>
                </a:schemeClr>
              </a:solidFill>
              <a:ea typeface="SimSun" panose="02010600030101010101" pitchFamily="2" charset="-122"/>
            </a:endParaRPr>
          </a:p>
          <a:p>
            <a:pPr>
              <a:lnSpc>
                <a:spcPct val="107000"/>
              </a:lnSpc>
              <a:spcAft>
                <a:spcPts val="0"/>
              </a:spcAft>
            </a:pPr>
            <a:endParaRPr lang="da-DK" sz="1200" b="1" dirty="0">
              <a:solidFill>
                <a:schemeClr val="accent1">
                  <a:lumMod val="50000"/>
                </a:schemeClr>
              </a:solidFill>
              <a:ea typeface="SimSun" panose="02010600030101010101" pitchFamily="2" charset="-122"/>
            </a:endParaRPr>
          </a:p>
        </p:txBody>
      </p:sp>
      <p:cxnSp>
        <p:nvCxnSpPr>
          <p:cNvPr id="7" name="Lige forbindelse 6">
            <a:extLst>
              <a:ext uri="{FF2B5EF4-FFF2-40B4-BE49-F238E27FC236}">
                <a16:creationId xmlns:a16="http://schemas.microsoft.com/office/drawing/2014/main" id="{E4B8135A-E247-4EFE-898F-167D25B8812D}"/>
              </a:ext>
            </a:extLst>
          </p:cNvPr>
          <p:cNvCxnSpPr>
            <a:cxnSpLocks/>
          </p:cNvCxnSpPr>
          <p:nvPr/>
        </p:nvCxnSpPr>
        <p:spPr>
          <a:xfrm>
            <a:off x="1441328" y="908720"/>
            <a:ext cx="9428473"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Lige forbindelse 7">
            <a:extLst>
              <a:ext uri="{FF2B5EF4-FFF2-40B4-BE49-F238E27FC236}">
                <a16:creationId xmlns:a16="http://schemas.microsoft.com/office/drawing/2014/main" id="{A71AAAE3-730A-43F4-ADE7-67497BBA7CDB}"/>
              </a:ext>
            </a:extLst>
          </p:cNvPr>
          <p:cNvCxnSpPr/>
          <p:nvPr/>
        </p:nvCxnSpPr>
        <p:spPr>
          <a:xfrm>
            <a:off x="1425426" y="6244884"/>
            <a:ext cx="9361040"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Billede 8">
            <a:extLst>
              <a:ext uri="{FF2B5EF4-FFF2-40B4-BE49-F238E27FC236}">
                <a16:creationId xmlns:a16="http://schemas.microsoft.com/office/drawing/2014/main" id="{D28978A6-7C21-4E11-BDCE-AA4173879B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2367" y="6103570"/>
            <a:ext cx="245867" cy="282629"/>
          </a:xfrm>
          <a:prstGeom prst="rect">
            <a:avLst/>
          </a:prstGeom>
          <a:ln>
            <a:noFill/>
          </a:ln>
        </p:spPr>
      </p:pic>
    </p:spTree>
    <p:extLst>
      <p:ext uri="{BB962C8B-B14F-4D97-AF65-F5344CB8AC3E}">
        <p14:creationId xmlns:p14="http://schemas.microsoft.com/office/powerpoint/2010/main" val="1479521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319741" y="466344"/>
            <a:ext cx="9441962" cy="865173"/>
          </a:xfrm>
          <a:prstGeom prst="rect">
            <a:avLst/>
          </a:prstGeom>
          <a:ln>
            <a:noFill/>
          </a:ln>
        </p:spPr>
        <p:txBody>
          <a:bodyPr wrap="square">
            <a:spAutoFit/>
          </a:bodyPr>
          <a:lstStyle/>
          <a:p>
            <a:pPr>
              <a:lnSpc>
                <a:spcPct val="107000"/>
              </a:lnSpc>
            </a:pPr>
            <a:r>
              <a:rPr lang="en-US" sz="2400" b="1" dirty="0">
                <a:solidFill>
                  <a:srgbClr val="002060"/>
                </a:solidFill>
              </a:rPr>
              <a:t>Approach</a:t>
            </a:r>
            <a:endParaRPr lang="da-DK" sz="2400" b="1" dirty="0">
              <a:solidFill>
                <a:srgbClr val="002060"/>
              </a:solidFill>
            </a:endParaRPr>
          </a:p>
          <a:p>
            <a:pPr>
              <a:lnSpc>
                <a:spcPct val="107000"/>
              </a:lnSpc>
              <a:spcAft>
                <a:spcPts val="0"/>
              </a:spcAft>
            </a:pPr>
            <a:r>
              <a:rPr lang="da-DK" sz="2400" b="1" dirty="0">
                <a:solidFill>
                  <a:schemeClr val="accent1">
                    <a:lumMod val="50000"/>
                  </a:schemeClr>
                </a:solidFill>
                <a:ea typeface="SimSun" panose="02010600030101010101" pitchFamily="2" charset="-122"/>
              </a:rPr>
              <a:t>  </a:t>
            </a:r>
            <a:endParaRPr lang="da-DK" sz="2400" dirty="0">
              <a:solidFill>
                <a:schemeClr val="accent1">
                  <a:lumMod val="50000"/>
                </a:schemeClr>
              </a:solidFill>
              <a:ea typeface="SimSun" panose="02010600030101010101" pitchFamily="2" charset="-122"/>
            </a:endParaRPr>
          </a:p>
        </p:txBody>
      </p:sp>
      <p:pic>
        <p:nvPicPr>
          <p:cNvPr id="10" name="Billede 9">
            <a:extLst>
              <a:ext uri="{FF2B5EF4-FFF2-40B4-BE49-F238E27FC236}">
                <a16:creationId xmlns:a16="http://schemas.microsoft.com/office/drawing/2014/main" id="{0DF47714-2BD2-42E3-980D-E46D6DCEC3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1119" y="6296799"/>
            <a:ext cx="2359037" cy="198309"/>
          </a:xfrm>
          <a:prstGeom prst="rect">
            <a:avLst/>
          </a:prstGeom>
          <a:ln>
            <a:noFill/>
          </a:ln>
        </p:spPr>
      </p:pic>
      <p:sp>
        <p:nvSpPr>
          <p:cNvPr id="11" name="Rektangel 10">
            <a:extLst>
              <a:ext uri="{FF2B5EF4-FFF2-40B4-BE49-F238E27FC236}">
                <a16:creationId xmlns:a16="http://schemas.microsoft.com/office/drawing/2014/main" id="{C2B5DF18-D7E1-442B-B797-7509C158A6F7}"/>
              </a:ext>
            </a:extLst>
          </p:cNvPr>
          <p:cNvSpPr/>
          <p:nvPr/>
        </p:nvSpPr>
        <p:spPr>
          <a:xfrm>
            <a:off x="1335385" y="937790"/>
            <a:ext cx="9441962" cy="5649495"/>
          </a:xfrm>
          <a:prstGeom prst="rect">
            <a:avLst/>
          </a:prstGeom>
          <a:ln>
            <a:noFill/>
          </a:ln>
        </p:spPr>
        <p:txBody>
          <a:bodyPr wrap="square">
            <a:spAutoFit/>
          </a:bodyPr>
          <a:lstStyle/>
          <a:p>
            <a:r>
              <a:rPr lang="en-US" sz="1200" b="1" dirty="0">
                <a:solidFill>
                  <a:srgbClr val="002060"/>
                </a:solidFill>
              </a:rPr>
              <a:t>How to work with the form</a:t>
            </a:r>
            <a:endParaRPr lang="da-DK" sz="1200" b="1" dirty="0">
              <a:solidFill>
                <a:srgbClr val="002060"/>
              </a:solidFill>
            </a:endParaRPr>
          </a:p>
          <a:p>
            <a:pPr marL="171450" lvl="0" indent="-171450">
              <a:buFont typeface="Arial" panose="020B0604020202020204" pitchFamily="34" charset="0"/>
              <a:buChar char="•"/>
            </a:pPr>
            <a:r>
              <a:rPr lang="en-US" sz="1200" dirty="0">
                <a:solidFill>
                  <a:srgbClr val="002060"/>
                </a:solidFill>
              </a:rPr>
              <a:t>Think about the project and allocate the roles according to your best guess.</a:t>
            </a:r>
            <a:endParaRPr lang="da-DK" sz="1200" b="1" dirty="0">
              <a:solidFill>
                <a:srgbClr val="002060"/>
              </a:solidFill>
            </a:endParaRPr>
          </a:p>
          <a:p>
            <a:pPr marL="171450" lvl="0" indent="-171450">
              <a:buFont typeface="Arial" panose="020B0604020202020204" pitchFamily="34" charset="0"/>
              <a:buChar char="•"/>
            </a:pPr>
            <a:r>
              <a:rPr lang="en-US" sz="1200" dirty="0">
                <a:solidFill>
                  <a:srgbClr val="002060"/>
                </a:solidFill>
              </a:rPr>
              <a:t>Align your expectations with project owner, especially with regard to steering group and reference groups.</a:t>
            </a:r>
            <a:endParaRPr lang="da-DK" sz="1200" b="1" dirty="0">
              <a:solidFill>
                <a:srgbClr val="002060"/>
              </a:solidFill>
            </a:endParaRPr>
          </a:p>
          <a:p>
            <a:pPr marL="171450" lvl="0" indent="-171450">
              <a:buFont typeface="Arial" panose="020B0604020202020204" pitchFamily="34" charset="0"/>
              <a:buChar char="•"/>
            </a:pPr>
            <a:r>
              <a:rPr lang="en-US" sz="1200" dirty="0">
                <a:solidFill>
                  <a:srgbClr val="002060"/>
                </a:solidFill>
              </a:rPr>
              <a:t>Discuss the division of responsibilities at a meeting with your project team, so that the team knows the overall picture and has accepted their own role.</a:t>
            </a:r>
            <a:endParaRPr lang="da-DK" sz="1200" b="1" dirty="0">
              <a:solidFill>
                <a:srgbClr val="002060"/>
              </a:solidFill>
            </a:endParaRPr>
          </a:p>
          <a:p>
            <a:pPr marL="171450" lvl="0" indent="-171450">
              <a:buFont typeface="Arial" panose="020B0604020202020204" pitchFamily="34" charset="0"/>
              <a:buChar char="•"/>
            </a:pPr>
            <a:r>
              <a:rPr lang="en-US" sz="1200" dirty="0">
                <a:solidFill>
                  <a:srgbClr val="002060"/>
                </a:solidFill>
              </a:rPr>
              <a:t>If there are significant inconsistencies with a single team member, then discuss the division of responsibility during an individual meeting with the person in question.</a:t>
            </a:r>
            <a:endParaRPr lang="da-DK" sz="1200" b="1" dirty="0">
              <a:solidFill>
                <a:srgbClr val="002060"/>
              </a:solidFill>
            </a:endParaRPr>
          </a:p>
          <a:p>
            <a:pPr marL="171450" lvl="0" indent="-171450">
              <a:buFont typeface="Arial" panose="020B0604020202020204" pitchFamily="34" charset="0"/>
              <a:buChar char="•"/>
            </a:pPr>
            <a:r>
              <a:rPr lang="en-US" sz="1200" dirty="0">
                <a:solidFill>
                  <a:srgbClr val="002060"/>
                </a:solidFill>
              </a:rPr>
              <a:t>Inform stakeholders about their role in relation to the project and seek acceptance.</a:t>
            </a:r>
            <a:endParaRPr lang="da-DK" sz="1200" b="1" dirty="0">
              <a:solidFill>
                <a:srgbClr val="002060"/>
              </a:solidFill>
            </a:endParaRPr>
          </a:p>
          <a:p>
            <a:endParaRPr lang="en-US" sz="1200" b="1" dirty="0">
              <a:solidFill>
                <a:srgbClr val="002060"/>
              </a:solidFill>
            </a:endParaRPr>
          </a:p>
          <a:p>
            <a:r>
              <a:rPr lang="en-US" sz="1200" b="1" dirty="0">
                <a:solidFill>
                  <a:srgbClr val="002060"/>
                </a:solidFill>
              </a:rPr>
              <a:t>Template 1:</a:t>
            </a:r>
            <a:endParaRPr lang="da-DK" sz="1200" b="1" dirty="0">
              <a:solidFill>
                <a:srgbClr val="002060"/>
              </a:solidFill>
            </a:endParaRPr>
          </a:p>
          <a:p>
            <a:pPr marL="171450" lvl="0" indent="-171450">
              <a:buFont typeface="Arial" panose="020B0604020202020204" pitchFamily="34" charset="0"/>
              <a:buChar char="•"/>
            </a:pPr>
            <a:r>
              <a:rPr lang="en-US" sz="1200" dirty="0">
                <a:solidFill>
                  <a:srgbClr val="002060"/>
                </a:solidFill>
              </a:rPr>
              <a:t>Start by noting the initials in the dark blue fields below the bar with the text: Initials of the people involved.</a:t>
            </a:r>
            <a:endParaRPr lang="da-DK" sz="1200" b="1" dirty="0">
              <a:solidFill>
                <a:srgbClr val="002060"/>
              </a:solidFill>
            </a:endParaRPr>
          </a:p>
          <a:p>
            <a:pPr marL="171450" lvl="0" indent="-171450">
              <a:buFont typeface="Arial" panose="020B0604020202020204" pitchFamily="34" charset="0"/>
              <a:buChar char="•"/>
            </a:pPr>
            <a:r>
              <a:rPr lang="en-US" sz="1200" dirty="0">
                <a:solidFill>
                  <a:srgbClr val="002060"/>
                </a:solidFill>
              </a:rPr>
              <a:t>If there are too many people, multiple templates can be used. E.g. one template for the project team, one for the steering committee and one for the reference groups.</a:t>
            </a:r>
            <a:endParaRPr lang="da-DK" sz="1200" b="1" dirty="0">
              <a:solidFill>
                <a:srgbClr val="002060"/>
              </a:solidFill>
            </a:endParaRPr>
          </a:p>
          <a:p>
            <a:pPr marL="171450" lvl="0" indent="-171450">
              <a:buFont typeface="Arial" panose="020B0604020202020204" pitchFamily="34" charset="0"/>
              <a:buChar char="•"/>
            </a:pPr>
            <a:r>
              <a:rPr lang="en-US" sz="1200" dirty="0">
                <a:solidFill>
                  <a:srgbClr val="002060"/>
                </a:solidFill>
              </a:rPr>
              <a:t>The milestones or tasks that the participants must relate to are then noted in the left column. There may also be general themes as shown in template 2.</a:t>
            </a:r>
            <a:endParaRPr lang="da-DK" sz="1200" b="1" dirty="0">
              <a:solidFill>
                <a:srgbClr val="002060"/>
              </a:solidFill>
            </a:endParaRPr>
          </a:p>
          <a:p>
            <a:pPr marL="171450" lvl="0" indent="-171450">
              <a:buFont typeface="Arial" panose="020B0604020202020204" pitchFamily="34" charset="0"/>
              <a:buChar char="•"/>
            </a:pPr>
            <a:r>
              <a:rPr lang="en-US" sz="1200" dirty="0">
                <a:solidFill>
                  <a:srgbClr val="002060"/>
                </a:solidFill>
              </a:rPr>
              <a:t>Finally, note how the individual should be involved. Use the following letters next to each activity and under the different people: R = Responsible  P = Performs I = Informed A = Approves C = Consulted.</a:t>
            </a:r>
            <a:endParaRPr lang="da-DK" sz="1200" b="1" dirty="0">
              <a:solidFill>
                <a:srgbClr val="002060"/>
              </a:solidFill>
            </a:endParaRPr>
          </a:p>
          <a:p>
            <a:pPr marL="171450" lvl="0" indent="-171450">
              <a:buFont typeface="Arial" panose="020B0604020202020204" pitchFamily="34" charset="0"/>
              <a:buChar char="•"/>
            </a:pPr>
            <a:r>
              <a:rPr lang="en-US" sz="1200" dirty="0">
                <a:solidFill>
                  <a:srgbClr val="002060"/>
                </a:solidFill>
              </a:rPr>
              <a:t>Check for each activity that all roles are marked: Responsible, performing, informed, approving and consulted.</a:t>
            </a:r>
            <a:endParaRPr lang="da-DK" sz="1200" b="1" dirty="0">
              <a:solidFill>
                <a:srgbClr val="002060"/>
              </a:solidFill>
            </a:endParaRPr>
          </a:p>
          <a:p>
            <a:pPr marL="171450" lvl="0" indent="-171450">
              <a:buFont typeface="Arial" panose="020B0604020202020204" pitchFamily="34" charset="0"/>
              <a:buChar char="•"/>
            </a:pPr>
            <a:r>
              <a:rPr lang="en-US" sz="1200" dirty="0">
                <a:solidFill>
                  <a:srgbClr val="002060"/>
                </a:solidFill>
              </a:rPr>
              <a:t>There may be more people performing and informing, but there should be only one responsible.</a:t>
            </a:r>
            <a:endParaRPr lang="da-DK" sz="1200" b="1" dirty="0">
              <a:solidFill>
                <a:srgbClr val="002060"/>
              </a:solidFill>
            </a:endParaRPr>
          </a:p>
          <a:p>
            <a:pPr marL="171450" lvl="0" indent="-171450">
              <a:buFont typeface="Arial" panose="020B0604020202020204" pitchFamily="34" charset="0"/>
              <a:buChar char="•"/>
            </a:pPr>
            <a:r>
              <a:rPr lang="en-US" sz="1200" dirty="0">
                <a:solidFill>
                  <a:srgbClr val="002060"/>
                </a:solidFill>
              </a:rPr>
              <a:t>Check whether the workload is reasonable under the individual employee, so that there aren’t just a few doing it all.</a:t>
            </a:r>
            <a:endParaRPr lang="da-DK" sz="1200" b="1" dirty="0">
              <a:solidFill>
                <a:srgbClr val="002060"/>
              </a:solidFill>
            </a:endParaRPr>
          </a:p>
          <a:p>
            <a:endParaRPr lang="da-DK" sz="1200" b="1" dirty="0">
              <a:solidFill>
                <a:srgbClr val="002060"/>
              </a:solidFill>
            </a:endParaRPr>
          </a:p>
          <a:p>
            <a:r>
              <a:rPr lang="da-DK" sz="1200" b="1" dirty="0">
                <a:solidFill>
                  <a:srgbClr val="002060"/>
                </a:solidFill>
              </a:rPr>
              <a:t>Template 2:</a:t>
            </a:r>
          </a:p>
          <a:p>
            <a:pPr marL="171450" lvl="0" indent="-171450">
              <a:buFont typeface="Arial" panose="020B0604020202020204" pitchFamily="34" charset="0"/>
              <a:buChar char="•"/>
            </a:pPr>
            <a:r>
              <a:rPr lang="en-US" sz="1200" dirty="0">
                <a:solidFill>
                  <a:srgbClr val="002060"/>
                </a:solidFill>
              </a:rPr>
              <a:t>This template has defined some main areas of the project to which the participants must relate. The template may be appropriate for members of the steering committee and reference groups but may be too inaccurate for the project team.</a:t>
            </a:r>
            <a:endParaRPr lang="da-DK" sz="1200" b="1" dirty="0">
              <a:solidFill>
                <a:srgbClr val="002060"/>
              </a:solidFill>
            </a:endParaRPr>
          </a:p>
          <a:p>
            <a:pPr marL="171450" lvl="0" indent="-171450">
              <a:buFont typeface="Arial" panose="020B0604020202020204" pitchFamily="34" charset="0"/>
              <a:buChar char="•"/>
            </a:pPr>
            <a:r>
              <a:rPr lang="en-US" sz="1200" dirty="0">
                <a:solidFill>
                  <a:srgbClr val="002060"/>
                </a:solidFill>
              </a:rPr>
              <a:t>Template 2 fills in the same way as template 1.</a:t>
            </a:r>
            <a:endParaRPr lang="da-DK" sz="1200" b="1" dirty="0">
              <a:solidFill>
                <a:srgbClr val="002060"/>
              </a:solidFill>
            </a:endParaRPr>
          </a:p>
          <a:p>
            <a:endParaRPr lang="en-US" sz="1200" dirty="0">
              <a:solidFill>
                <a:srgbClr val="002060"/>
              </a:solidFill>
            </a:endParaRPr>
          </a:p>
          <a:p>
            <a:r>
              <a:rPr lang="en-US" sz="1200" dirty="0">
                <a:solidFill>
                  <a:srgbClr val="002060"/>
                </a:solidFill>
              </a:rPr>
              <a:t>On the next page, the general roles in the project organization are described.</a:t>
            </a:r>
            <a:endParaRPr lang="da-DK" sz="1200" dirty="0">
              <a:solidFill>
                <a:srgbClr val="002060"/>
              </a:solidFill>
            </a:endParaRPr>
          </a:p>
          <a:p>
            <a:r>
              <a:rPr lang="en-US" sz="1200" dirty="0">
                <a:solidFill>
                  <a:srgbClr val="002060"/>
                </a:solidFill>
              </a:rPr>
              <a:t>Note that the Word-templates do not have the color markings, but otherwise they are used similarly.</a:t>
            </a:r>
            <a:endParaRPr lang="da-DK" sz="1200" dirty="0">
              <a:solidFill>
                <a:srgbClr val="002060"/>
              </a:solidFill>
              <a:ea typeface="SimSun" panose="02010600030101010101" pitchFamily="2" charset="-122"/>
            </a:endParaRPr>
          </a:p>
          <a:p>
            <a:pPr>
              <a:lnSpc>
                <a:spcPct val="107000"/>
              </a:lnSpc>
              <a:spcAft>
                <a:spcPts val="0"/>
              </a:spcAft>
            </a:pPr>
            <a:endParaRPr lang="da-DK" sz="1200" b="1" dirty="0">
              <a:solidFill>
                <a:srgbClr val="002060"/>
              </a:solidFill>
              <a:ea typeface="SimSun" panose="02010600030101010101" pitchFamily="2" charset="-122"/>
            </a:endParaRPr>
          </a:p>
          <a:p>
            <a:pPr marL="171450" indent="-171450">
              <a:lnSpc>
                <a:spcPct val="107000"/>
              </a:lnSpc>
              <a:spcAft>
                <a:spcPts val="0"/>
              </a:spcAft>
              <a:buFont typeface="Arial" panose="020B0604020202020204" pitchFamily="34" charset="0"/>
              <a:buChar char="•"/>
            </a:pPr>
            <a:endParaRPr lang="da-DK" altLang="da-DK" sz="1200" dirty="0">
              <a:solidFill>
                <a:srgbClr val="002060"/>
              </a:solidFill>
              <a:ea typeface="SimSun" panose="02010600030101010101" pitchFamily="2" charset="-122"/>
            </a:endParaRPr>
          </a:p>
        </p:txBody>
      </p:sp>
      <p:cxnSp>
        <p:nvCxnSpPr>
          <p:cNvPr id="7" name="Lige forbindelse 6">
            <a:extLst>
              <a:ext uri="{FF2B5EF4-FFF2-40B4-BE49-F238E27FC236}">
                <a16:creationId xmlns:a16="http://schemas.microsoft.com/office/drawing/2014/main" id="{E4B8135A-E247-4EFE-898F-167D25B8812D}"/>
              </a:ext>
            </a:extLst>
          </p:cNvPr>
          <p:cNvCxnSpPr>
            <a:cxnSpLocks/>
          </p:cNvCxnSpPr>
          <p:nvPr/>
        </p:nvCxnSpPr>
        <p:spPr>
          <a:xfrm>
            <a:off x="1441328" y="908720"/>
            <a:ext cx="9428473"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Lige forbindelse 7">
            <a:extLst>
              <a:ext uri="{FF2B5EF4-FFF2-40B4-BE49-F238E27FC236}">
                <a16:creationId xmlns:a16="http://schemas.microsoft.com/office/drawing/2014/main" id="{A71AAAE3-730A-43F4-ADE7-67497BBA7CDB}"/>
              </a:ext>
            </a:extLst>
          </p:cNvPr>
          <p:cNvCxnSpPr/>
          <p:nvPr/>
        </p:nvCxnSpPr>
        <p:spPr>
          <a:xfrm>
            <a:off x="1425426" y="6244884"/>
            <a:ext cx="9361040"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Billede 8">
            <a:extLst>
              <a:ext uri="{FF2B5EF4-FFF2-40B4-BE49-F238E27FC236}">
                <a16:creationId xmlns:a16="http://schemas.microsoft.com/office/drawing/2014/main" id="{D28978A6-7C21-4E11-BDCE-AA4173879B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2367" y="6103570"/>
            <a:ext cx="245867" cy="282629"/>
          </a:xfrm>
          <a:prstGeom prst="rect">
            <a:avLst/>
          </a:prstGeom>
          <a:ln>
            <a:noFill/>
          </a:ln>
        </p:spPr>
      </p:pic>
    </p:spTree>
    <p:extLst>
      <p:ext uri="{BB962C8B-B14F-4D97-AF65-F5344CB8AC3E}">
        <p14:creationId xmlns:p14="http://schemas.microsoft.com/office/powerpoint/2010/main" val="613732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 name="Billede 66">
            <a:extLst>
              <a:ext uri="{FF2B5EF4-FFF2-40B4-BE49-F238E27FC236}">
                <a16:creationId xmlns:a16="http://schemas.microsoft.com/office/drawing/2014/main" id="{5E192D58-267C-4718-804E-AD16E24A76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1119" y="6296799"/>
            <a:ext cx="2359037" cy="198309"/>
          </a:xfrm>
          <a:prstGeom prst="rect">
            <a:avLst/>
          </a:prstGeom>
          <a:ln>
            <a:noFill/>
          </a:ln>
        </p:spPr>
      </p:pic>
      <p:cxnSp>
        <p:nvCxnSpPr>
          <p:cNvPr id="68" name="Lige forbindelse 67">
            <a:extLst>
              <a:ext uri="{FF2B5EF4-FFF2-40B4-BE49-F238E27FC236}">
                <a16:creationId xmlns:a16="http://schemas.microsoft.com/office/drawing/2014/main" id="{5979FC72-BFC2-453C-9EB1-5AA5E45B9ED9}"/>
              </a:ext>
            </a:extLst>
          </p:cNvPr>
          <p:cNvCxnSpPr/>
          <p:nvPr/>
        </p:nvCxnSpPr>
        <p:spPr>
          <a:xfrm>
            <a:off x="1425426" y="6244884"/>
            <a:ext cx="9361040"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69" name="Billede 68">
            <a:extLst>
              <a:ext uri="{FF2B5EF4-FFF2-40B4-BE49-F238E27FC236}">
                <a16:creationId xmlns:a16="http://schemas.microsoft.com/office/drawing/2014/main" id="{3C751AA6-B75B-4FA2-B62F-189429C2E1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2367" y="6103570"/>
            <a:ext cx="245867" cy="282629"/>
          </a:xfrm>
          <a:prstGeom prst="rect">
            <a:avLst/>
          </a:prstGeom>
          <a:ln>
            <a:noFill/>
          </a:ln>
        </p:spPr>
      </p:pic>
      <p:sp>
        <p:nvSpPr>
          <p:cNvPr id="77" name="Rektangel 76">
            <a:extLst>
              <a:ext uri="{FF2B5EF4-FFF2-40B4-BE49-F238E27FC236}">
                <a16:creationId xmlns:a16="http://schemas.microsoft.com/office/drawing/2014/main" id="{4F45E267-CBD5-4711-AD1A-6717F58B60B9}"/>
              </a:ext>
            </a:extLst>
          </p:cNvPr>
          <p:cNvSpPr/>
          <p:nvPr/>
        </p:nvSpPr>
        <p:spPr>
          <a:xfrm>
            <a:off x="1361305" y="466344"/>
            <a:ext cx="9441962" cy="470000"/>
          </a:xfrm>
          <a:prstGeom prst="rect">
            <a:avLst/>
          </a:prstGeom>
          <a:ln>
            <a:noFill/>
          </a:ln>
        </p:spPr>
        <p:txBody>
          <a:bodyPr wrap="square">
            <a:spAutoFit/>
          </a:bodyPr>
          <a:lstStyle/>
          <a:p>
            <a:pPr>
              <a:lnSpc>
                <a:spcPct val="107000"/>
              </a:lnSpc>
            </a:pPr>
            <a:r>
              <a:rPr lang="da-DK" sz="2400" b="1" dirty="0">
                <a:solidFill>
                  <a:srgbClr val="002060"/>
                </a:solidFill>
              </a:rPr>
              <a:t>Project </a:t>
            </a:r>
            <a:r>
              <a:rPr lang="en-US" sz="2400" b="1" dirty="0">
                <a:solidFill>
                  <a:srgbClr val="002060"/>
                </a:solidFill>
              </a:rPr>
              <a:t>organization and roles </a:t>
            </a:r>
          </a:p>
        </p:txBody>
      </p:sp>
      <p:cxnSp>
        <p:nvCxnSpPr>
          <p:cNvPr id="82" name="Lige forbindelse 81">
            <a:extLst>
              <a:ext uri="{FF2B5EF4-FFF2-40B4-BE49-F238E27FC236}">
                <a16:creationId xmlns:a16="http://schemas.microsoft.com/office/drawing/2014/main" id="{F9E286EC-7A0A-4285-8C5F-D018F82ABF2D}"/>
              </a:ext>
            </a:extLst>
          </p:cNvPr>
          <p:cNvCxnSpPr>
            <a:cxnSpLocks/>
          </p:cNvCxnSpPr>
          <p:nvPr/>
        </p:nvCxnSpPr>
        <p:spPr>
          <a:xfrm>
            <a:off x="1474014" y="887938"/>
            <a:ext cx="9428473"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3" name="Rektangel 82">
            <a:extLst>
              <a:ext uri="{FF2B5EF4-FFF2-40B4-BE49-F238E27FC236}">
                <a16:creationId xmlns:a16="http://schemas.microsoft.com/office/drawing/2014/main" id="{91B1E3C9-4EBD-4A29-918F-61634E600B44}"/>
              </a:ext>
            </a:extLst>
          </p:cNvPr>
          <p:cNvSpPr/>
          <p:nvPr/>
        </p:nvSpPr>
        <p:spPr>
          <a:xfrm>
            <a:off x="1379060" y="898767"/>
            <a:ext cx="2489231" cy="5513048"/>
          </a:xfrm>
          <a:prstGeom prst="rect">
            <a:avLst/>
          </a:prstGeom>
          <a:ln>
            <a:noFill/>
          </a:ln>
        </p:spPr>
        <p:txBody>
          <a:bodyPr wrap="square">
            <a:spAutoFit/>
          </a:bodyPr>
          <a:lstStyle/>
          <a:p>
            <a:r>
              <a:rPr lang="en-US" sz="1200" b="1" dirty="0">
                <a:solidFill>
                  <a:srgbClr val="002060"/>
                </a:solidFill>
              </a:rPr>
              <a:t>Project owner</a:t>
            </a:r>
            <a:endParaRPr lang="da-DK" sz="1200" b="1" dirty="0">
              <a:solidFill>
                <a:srgbClr val="002060"/>
              </a:solidFill>
            </a:endParaRPr>
          </a:p>
          <a:p>
            <a:r>
              <a:rPr lang="en-US" sz="1100" dirty="0">
                <a:solidFill>
                  <a:srgbClr val="002060"/>
                </a:solidFill>
              </a:rPr>
              <a:t>Owns the assignment and is responsible for the project's business case, including the impact and resource consumption.</a:t>
            </a:r>
            <a:endParaRPr lang="da-DK" sz="1100" b="1" dirty="0">
              <a:solidFill>
                <a:srgbClr val="002060"/>
              </a:solidFill>
            </a:endParaRPr>
          </a:p>
          <a:p>
            <a:r>
              <a:rPr lang="en-US" sz="1100" dirty="0">
                <a:solidFill>
                  <a:srgbClr val="002060"/>
                </a:solidFill>
              </a:rPr>
              <a:t>Project owner is often chairman of the steering committee. If there is no steering committee, the project owner has the same responsibility and roles as the overall steering group would have.</a:t>
            </a:r>
            <a:endParaRPr lang="da-DK" sz="1100" b="1" dirty="0">
              <a:solidFill>
                <a:srgbClr val="002060"/>
              </a:solidFill>
            </a:endParaRPr>
          </a:p>
          <a:p>
            <a:endParaRPr lang="en-US" sz="1100" b="1" dirty="0">
              <a:solidFill>
                <a:srgbClr val="002060"/>
              </a:solidFill>
            </a:endParaRPr>
          </a:p>
          <a:p>
            <a:r>
              <a:rPr lang="en-US" sz="1200" b="1" dirty="0">
                <a:solidFill>
                  <a:srgbClr val="002060"/>
                </a:solidFill>
              </a:rPr>
              <a:t>Project Manager</a:t>
            </a:r>
            <a:endParaRPr lang="da-DK" sz="1200" b="1" dirty="0">
              <a:solidFill>
                <a:srgbClr val="002060"/>
              </a:solidFill>
            </a:endParaRPr>
          </a:p>
          <a:p>
            <a:r>
              <a:rPr lang="en-US" sz="1100" dirty="0">
                <a:solidFill>
                  <a:srgbClr val="002060"/>
                </a:solidFill>
              </a:rPr>
              <a:t>The project manager is the project director and is responsible for the overall design of the project, the organization, the planning and the day-to-day management of the employees in the project.</a:t>
            </a:r>
            <a:endParaRPr lang="da-DK" sz="1100" b="1" dirty="0">
              <a:solidFill>
                <a:srgbClr val="002060"/>
              </a:solidFill>
            </a:endParaRPr>
          </a:p>
          <a:p>
            <a:r>
              <a:rPr lang="en-US" sz="1100" dirty="0">
                <a:solidFill>
                  <a:srgbClr val="002060"/>
                </a:solidFill>
              </a:rPr>
              <a:t>The project manager is responsible for all management tasks in relation to the project participants, towards the stakeholders and up to project owner and steering group.</a:t>
            </a:r>
            <a:endParaRPr lang="da-DK" sz="1100" b="1" dirty="0">
              <a:solidFill>
                <a:srgbClr val="002060"/>
              </a:solidFill>
            </a:endParaRPr>
          </a:p>
          <a:p>
            <a:endParaRPr lang="en-US" sz="1100" b="1" dirty="0">
              <a:solidFill>
                <a:srgbClr val="002060"/>
              </a:solidFill>
            </a:endParaRPr>
          </a:p>
          <a:p>
            <a:r>
              <a:rPr lang="en-US" sz="1200" b="1" dirty="0">
                <a:solidFill>
                  <a:srgbClr val="002060"/>
                </a:solidFill>
              </a:rPr>
              <a:t>Project participants</a:t>
            </a:r>
            <a:endParaRPr lang="da-DK" sz="1200" b="1" dirty="0">
              <a:solidFill>
                <a:srgbClr val="002060"/>
              </a:solidFill>
            </a:endParaRPr>
          </a:p>
          <a:p>
            <a:r>
              <a:rPr lang="en-US" sz="1100" dirty="0">
                <a:solidFill>
                  <a:srgbClr val="002060"/>
                </a:solidFill>
              </a:rPr>
              <a:t>The project participants perform the work and must ensure professional quality and delivery on time. Since the participants are often the only ones who know the professional content, they are also responsible for planning their own work.</a:t>
            </a:r>
            <a:endParaRPr lang="da-DK" sz="1100" dirty="0">
              <a:solidFill>
                <a:srgbClr val="002060"/>
              </a:solidFill>
              <a:ea typeface="SimSun" panose="02010600030101010101" pitchFamily="2" charset="-122"/>
            </a:endParaRPr>
          </a:p>
          <a:p>
            <a:pPr>
              <a:lnSpc>
                <a:spcPct val="107000"/>
              </a:lnSpc>
              <a:spcAft>
                <a:spcPts val="0"/>
              </a:spcAft>
            </a:pPr>
            <a:endParaRPr lang="da-DK" sz="1100" dirty="0">
              <a:solidFill>
                <a:schemeClr val="accent1">
                  <a:lumMod val="50000"/>
                </a:schemeClr>
              </a:solidFill>
              <a:ea typeface="SimSun" panose="02010600030101010101" pitchFamily="2" charset="-122"/>
            </a:endParaRPr>
          </a:p>
        </p:txBody>
      </p:sp>
      <p:sp>
        <p:nvSpPr>
          <p:cNvPr id="88" name="Rektangel 87">
            <a:extLst>
              <a:ext uri="{FF2B5EF4-FFF2-40B4-BE49-F238E27FC236}">
                <a16:creationId xmlns:a16="http://schemas.microsoft.com/office/drawing/2014/main" id="{1A04CC4F-B75E-4C08-AA06-94C0B03F56EF}"/>
              </a:ext>
            </a:extLst>
          </p:cNvPr>
          <p:cNvSpPr/>
          <p:nvPr/>
        </p:nvSpPr>
        <p:spPr>
          <a:xfrm>
            <a:off x="7816864" y="900241"/>
            <a:ext cx="3144547" cy="5401479"/>
          </a:xfrm>
          <a:prstGeom prst="rect">
            <a:avLst/>
          </a:prstGeom>
          <a:ln>
            <a:noFill/>
          </a:ln>
        </p:spPr>
        <p:txBody>
          <a:bodyPr wrap="square">
            <a:spAutoFit/>
          </a:bodyPr>
          <a:lstStyle/>
          <a:p>
            <a:r>
              <a:rPr lang="en-US" sz="1200" b="1" dirty="0">
                <a:solidFill>
                  <a:srgbClr val="002060"/>
                </a:solidFill>
              </a:rPr>
              <a:t>The steering committee</a:t>
            </a:r>
            <a:endParaRPr lang="da-DK" sz="1200" b="1" dirty="0">
              <a:solidFill>
                <a:srgbClr val="002060"/>
              </a:solidFill>
            </a:endParaRPr>
          </a:p>
          <a:p>
            <a:r>
              <a:rPr lang="en-US" sz="1100" dirty="0">
                <a:solidFill>
                  <a:srgbClr val="002060"/>
                </a:solidFill>
              </a:rPr>
              <a:t>Owns the assignment and is responsible for the project's business case. This means that the steering committee must be able to deliver the resources needed for the project. They are responsible for the overall impact, approve the project's results and must be able to make the necessary decisions. </a:t>
            </a:r>
            <a:endParaRPr lang="da-DK" sz="1100" b="1" dirty="0">
              <a:solidFill>
                <a:srgbClr val="002060"/>
              </a:solidFill>
            </a:endParaRPr>
          </a:p>
          <a:p>
            <a:r>
              <a:rPr lang="en-US" sz="1100" dirty="0">
                <a:solidFill>
                  <a:srgbClr val="002060"/>
                </a:solidFill>
              </a:rPr>
              <a:t>The steering committee must pave the way for the project in the organization.</a:t>
            </a:r>
            <a:endParaRPr lang="da-DK" sz="1100" b="1" dirty="0">
              <a:solidFill>
                <a:srgbClr val="002060"/>
              </a:solidFill>
            </a:endParaRPr>
          </a:p>
          <a:p>
            <a:r>
              <a:rPr lang="en-US" sz="1100" dirty="0">
                <a:solidFill>
                  <a:srgbClr val="002060"/>
                </a:solidFill>
              </a:rPr>
              <a:t>According to PRINCE2, the steering committee must perform three roles: the buyer, the owner of the resources and the owner of the subsequent operation.</a:t>
            </a:r>
            <a:endParaRPr lang="da-DK" sz="1100" b="1" dirty="0">
              <a:solidFill>
                <a:srgbClr val="002060"/>
              </a:solidFill>
            </a:endParaRPr>
          </a:p>
          <a:p>
            <a:endParaRPr lang="en-US" sz="1100" b="1" dirty="0">
              <a:solidFill>
                <a:srgbClr val="002060"/>
              </a:solidFill>
            </a:endParaRPr>
          </a:p>
          <a:p>
            <a:r>
              <a:rPr lang="en-US" sz="1200" b="1" dirty="0">
                <a:solidFill>
                  <a:srgbClr val="002060"/>
                </a:solidFill>
              </a:rPr>
              <a:t>The reference group or groups</a:t>
            </a:r>
            <a:endParaRPr lang="da-DK" sz="1200" b="1" dirty="0">
              <a:solidFill>
                <a:srgbClr val="002060"/>
              </a:solidFill>
            </a:endParaRPr>
          </a:p>
          <a:p>
            <a:r>
              <a:rPr lang="en-US" sz="1100" dirty="0">
                <a:solidFill>
                  <a:srgbClr val="002060"/>
                </a:solidFill>
              </a:rPr>
              <a:t>The reference group has no decision-making competence as the steering group. The group's members must be consulted and provide input to ensure the quality and acceptance. The group's members can also be used as ambassadors in the surroundings.</a:t>
            </a:r>
            <a:endParaRPr lang="da-DK" sz="1100" b="1" dirty="0">
              <a:solidFill>
                <a:srgbClr val="002060"/>
              </a:solidFill>
            </a:endParaRPr>
          </a:p>
          <a:p>
            <a:endParaRPr lang="en-US" sz="1100" b="1" dirty="0">
              <a:solidFill>
                <a:srgbClr val="002060"/>
              </a:solidFill>
            </a:endParaRPr>
          </a:p>
          <a:p>
            <a:r>
              <a:rPr lang="en-US" sz="1200" b="1" dirty="0">
                <a:solidFill>
                  <a:srgbClr val="002060"/>
                </a:solidFill>
              </a:rPr>
              <a:t>The workstreams and work teams</a:t>
            </a:r>
            <a:endParaRPr lang="da-DK" sz="1200" b="1" dirty="0">
              <a:solidFill>
                <a:srgbClr val="002060"/>
              </a:solidFill>
            </a:endParaRPr>
          </a:p>
          <a:p>
            <a:r>
              <a:rPr lang="en-US" sz="1100" dirty="0">
                <a:solidFill>
                  <a:srgbClr val="002060"/>
                </a:solidFill>
              </a:rPr>
              <a:t>The team members perform the work and must ensure professional quality and delivery on time in the area of intervention. As the participants are often the only ones who know the professional content, they also have the responsibility of planning their own work and ensuring that deliverables to other workstreams are as agreed.</a:t>
            </a:r>
            <a:endParaRPr lang="da-DK" sz="1100" b="1" dirty="0">
              <a:solidFill>
                <a:srgbClr val="002060"/>
              </a:solidFill>
            </a:endParaRPr>
          </a:p>
        </p:txBody>
      </p:sp>
      <p:grpSp>
        <p:nvGrpSpPr>
          <p:cNvPr id="64" name="Gruppe 63">
            <a:extLst>
              <a:ext uri="{FF2B5EF4-FFF2-40B4-BE49-F238E27FC236}">
                <a16:creationId xmlns:a16="http://schemas.microsoft.com/office/drawing/2014/main" id="{9CF54BC8-50AC-44CD-A9EC-33DF7A841B88}"/>
              </a:ext>
            </a:extLst>
          </p:cNvPr>
          <p:cNvGrpSpPr/>
          <p:nvPr/>
        </p:nvGrpSpPr>
        <p:grpSpPr>
          <a:xfrm>
            <a:off x="3845000" y="1586697"/>
            <a:ext cx="4245144" cy="3949666"/>
            <a:chOff x="1456903" y="1773131"/>
            <a:chExt cx="4245144" cy="3949666"/>
          </a:xfrm>
        </p:grpSpPr>
        <p:cxnSp>
          <p:nvCxnSpPr>
            <p:cNvPr id="65" name="Lige forbindelse 64">
              <a:extLst>
                <a:ext uri="{FF2B5EF4-FFF2-40B4-BE49-F238E27FC236}">
                  <a16:creationId xmlns:a16="http://schemas.microsoft.com/office/drawing/2014/main" id="{C6675969-B47F-4102-ABFE-8539AF5B5643}"/>
                </a:ext>
              </a:extLst>
            </p:cNvPr>
            <p:cNvCxnSpPr>
              <a:cxnSpLocks/>
            </p:cNvCxnSpPr>
            <p:nvPr/>
          </p:nvCxnSpPr>
          <p:spPr>
            <a:xfrm rot="16200000">
              <a:off x="2852748" y="2133810"/>
              <a:ext cx="0" cy="1375529"/>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0" name="Lige forbindelse 69">
              <a:extLst>
                <a:ext uri="{FF2B5EF4-FFF2-40B4-BE49-F238E27FC236}">
                  <a16:creationId xmlns:a16="http://schemas.microsoft.com/office/drawing/2014/main" id="{9292DFFE-8652-4E9A-ACAE-E969C03CF470}"/>
                </a:ext>
              </a:extLst>
            </p:cNvPr>
            <p:cNvCxnSpPr/>
            <p:nvPr/>
          </p:nvCxnSpPr>
          <p:spPr>
            <a:xfrm>
              <a:off x="2018325" y="2111478"/>
              <a:ext cx="0" cy="1375529"/>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71" name="CustomShape 13">
              <a:extLst>
                <a:ext uri="{FF2B5EF4-FFF2-40B4-BE49-F238E27FC236}">
                  <a16:creationId xmlns:a16="http://schemas.microsoft.com/office/drawing/2014/main" id="{9775B7BB-092D-4F8F-B44D-EC3BC1637A52}"/>
                </a:ext>
              </a:extLst>
            </p:cNvPr>
            <p:cNvSpPr/>
            <p:nvPr/>
          </p:nvSpPr>
          <p:spPr>
            <a:xfrm>
              <a:off x="1456903" y="3382797"/>
              <a:ext cx="1045800" cy="2338200"/>
            </a:xfrm>
            <a:prstGeom prst="rect">
              <a:avLst/>
            </a:prstGeom>
            <a:solidFill>
              <a:schemeClr val="accent1">
                <a:lumMod val="60000"/>
                <a:lumOff val="40000"/>
              </a:schemeClr>
            </a:solidFill>
            <a:ln w="9360">
              <a:noFill/>
            </a:ln>
          </p:spPr>
        </p:sp>
        <p:sp>
          <p:nvSpPr>
            <p:cNvPr id="72" name="CustomShape 14">
              <a:extLst>
                <a:ext uri="{FF2B5EF4-FFF2-40B4-BE49-F238E27FC236}">
                  <a16:creationId xmlns:a16="http://schemas.microsoft.com/office/drawing/2014/main" id="{24AB6839-5AF2-4B13-8906-474016640509}"/>
                </a:ext>
              </a:extLst>
            </p:cNvPr>
            <p:cNvSpPr/>
            <p:nvPr/>
          </p:nvSpPr>
          <p:spPr>
            <a:xfrm>
              <a:off x="1456903" y="2583565"/>
              <a:ext cx="1045800" cy="488160"/>
            </a:xfrm>
            <a:prstGeom prst="rect">
              <a:avLst/>
            </a:prstGeom>
            <a:solidFill>
              <a:schemeClr val="accent1">
                <a:lumMod val="60000"/>
                <a:lumOff val="40000"/>
              </a:schemeClr>
            </a:solidFill>
            <a:ln w="9360">
              <a:noFill/>
            </a:ln>
          </p:spPr>
        </p:sp>
        <p:sp>
          <p:nvSpPr>
            <p:cNvPr id="73" name="CustomShape 15">
              <a:extLst>
                <a:ext uri="{FF2B5EF4-FFF2-40B4-BE49-F238E27FC236}">
                  <a16:creationId xmlns:a16="http://schemas.microsoft.com/office/drawing/2014/main" id="{E2D017B4-592E-47B3-BD61-7E76B58D9C2A}"/>
                </a:ext>
              </a:extLst>
            </p:cNvPr>
            <p:cNvSpPr/>
            <p:nvPr/>
          </p:nvSpPr>
          <p:spPr>
            <a:xfrm>
              <a:off x="1456903" y="1773131"/>
              <a:ext cx="3966854" cy="488160"/>
            </a:xfrm>
            <a:prstGeom prst="rect">
              <a:avLst/>
            </a:prstGeom>
            <a:solidFill>
              <a:schemeClr val="accent1">
                <a:lumMod val="60000"/>
                <a:lumOff val="40000"/>
              </a:schemeClr>
            </a:solidFill>
            <a:ln w="9360">
              <a:noFill/>
            </a:ln>
          </p:spPr>
        </p:sp>
        <p:sp>
          <p:nvSpPr>
            <p:cNvPr id="74" name="CustomShape 16">
              <a:extLst>
                <a:ext uri="{FF2B5EF4-FFF2-40B4-BE49-F238E27FC236}">
                  <a16:creationId xmlns:a16="http://schemas.microsoft.com/office/drawing/2014/main" id="{C996D34F-7A2E-4926-94F3-23BD3A062C4F}"/>
                </a:ext>
              </a:extLst>
            </p:cNvPr>
            <p:cNvSpPr/>
            <p:nvPr/>
          </p:nvSpPr>
          <p:spPr>
            <a:xfrm>
              <a:off x="2725183" y="2583565"/>
              <a:ext cx="2698574" cy="488160"/>
            </a:xfrm>
            <a:prstGeom prst="rect">
              <a:avLst/>
            </a:prstGeom>
            <a:solidFill>
              <a:schemeClr val="accent1">
                <a:lumMod val="60000"/>
                <a:lumOff val="40000"/>
              </a:schemeClr>
            </a:solidFill>
            <a:ln w="9360">
              <a:noFill/>
            </a:ln>
          </p:spPr>
        </p:sp>
        <p:sp>
          <p:nvSpPr>
            <p:cNvPr id="75" name="CustomShape 17">
              <a:extLst>
                <a:ext uri="{FF2B5EF4-FFF2-40B4-BE49-F238E27FC236}">
                  <a16:creationId xmlns:a16="http://schemas.microsoft.com/office/drawing/2014/main" id="{83525332-F097-4955-ACAA-8BF8749FBFFC}"/>
                </a:ext>
              </a:extLst>
            </p:cNvPr>
            <p:cNvSpPr/>
            <p:nvPr/>
          </p:nvSpPr>
          <p:spPr>
            <a:xfrm rot="16200000">
              <a:off x="1190863" y="4445157"/>
              <a:ext cx="871200" cy="211680"/>
            </a:xfrm>
            <a:prstGeom prst="rect">
              <a:avLst/>
            </a:prstGeom>
            <a:noFill/>
            <a:ln w="9360">
              <a:noFill/>
            </a:ln>
          </p:spPr>
          <p:txBody>
            <a:bodyPr wrap="none" lIns="90000" tIns="45000" rIns="90000" bIns="45000"/>
            <a:lstStyle/>
            <a:p>
              <a:pPr algn="ctr">
                <a:lnSpc>
                  <a:spcPct val="100000"/>
                </a:lnSpc>
              </a:pPr>
              <a:r>
                <a:rPr lang="en-US" sz="1100" b="1" dirty="0">
                  <a:solidFill>
                    <a:srgbClr val="002060"/>
                  </a:solidFill>
                  <a:latin typeface="Arial" panose="020B0604020202020204" pitchFamily="34" charset="0"/>
                  <a:cs typeface="Arial" panose="020B0604020202020204" pitchFamily="34" charset="0"/>
                </a:rPr>
                <a:t>Project team</a:t>
              </a:r>
            </a:p>
          </p:txBody>
        </p:sp>
        <p:sp>
          <p:nvSpPr>
            <p:cNvPr id="76" name="CustomShape 18">
              <a:extLst>
                <a:ext uri="{FF2B5EF4-FFF2-40B4-BE49-F238E27FC236}">
                  <a16:creationId xmlns:a16="http://schemas.microsoft.com/office/drawing/2014/main" id="{E7CB6FE6-7FA9-4846-B638-1BDB0F74A140}"/>
                </a:ext>
              </a:extLst>
            </p:cNvPr>
            <p:cNvSpPr/>
            <p:nvPr/>
          </p:nvSpPr>
          <p:spPr>
            <a:xfrm>
              <a:off x="2748967" y="2689320"/>
              <a:ext cx="2953080" cy="212040"/>
            </a:xfrm>
            <a:prstGeom prst="rect">
              <a:avLst/>
            </a:prstGeom>
            <a:noFill/>
            <a:ln w="9360">
              <a:noFill/>
            </a:ln>
          </p:spPr>
          <p:txBody>
            <a:bodyPr wrap="none" lIns="90000" tIns="45000" rIns="90000" bIns="45000"/>
            <a:lstStyle/>
            <a:p>
              <a:pPr>
                <a:lnSpc>
                  <a:spcPct val="100000"/>
                </a:lnSpc>
              </a:pPr>
              <a:r>
                <a:rPr lang="en-US" sz="1200" b="1" dirty="0">
                  <a:solidFill>
                    <a:srgbClr val="002060"/>
                  </a:solidFill>
                  <a:latin typeface="Arial" panose="020B0604020202020204" pitchFamily="34" charset="0"/>
                  <a:cs typeface="Arial" panose="020B0604020202020204" pitchFamily="34" charset="0"/>
                </a:rPr>
                <a:t>Reference group and stakeholders </a:t>
              </a:r>
            </a:p>
          </p:txBody>
        </p:sp>
        <p:sp>
          <p:nvSpPr>
            <p:cNvPr id="79" name="CustomShape 20">
              <a:extLst>
                <a:ext uri="{FF2B5EF4-FFF2-40B4-BE49-F238E27FC236}">
                  <a16:creationId xmlns:a16="http://schemas.microsoft.com/office/drawing/2014/main" id="{2FD671AE-8545-4807-AEF4-964472436B1E}"/>
                </a:ext>
              </a:extLst>
            </p:cNvPr>
            <p:cNvSpPr/>
            <p:nvPr/>
          </p:nvSpPr>
          <p:spPr>
            <a:xfrm>
              <a:off x="2307377" y="1865936"/>
              <a:ext cx="1317960" cy="212040"/>
            </a:xfrm>
            <a:prstGeom prst="rect">
              <a:avLst/>
            </a:prstGeom>
            <a:noFill/>
            <a:ln w="9360">
              <a:noFill/>
            </a:ln>
          </p:spPr>
          <p:txBody>
            <a:bodyPr wrap="none" lIns="90000" tIns="45000" rIns="90000" bIns="45000"/>
            <a:lstStyle/>
            <a:p>
              <a:pPr algn="ctr">
                <a:lnSpc>
                  <a:spcPct val="100000"/>
                </a:lnSpc>
              </a:pPr>
              <a:r>
                <a:rPr lang="en-US" sz="1200" b="1" dirty="0">
                  <a:solidFill>
                    <a:srgbClr val="002060"/>
                  </a:solidFill>
                  <a:latin typeface="Arial" panose="020B0604020202020204" pitchFamily="34" charset="0"/>
                  <a:cs typeface="Arial" panose="020B0604020202020204" pitchFamily="34" charset="0"/>
                </a:rPr>
                <a:t>Project owner or steering committee</a:t>
              </a:r>
              <a:endParaRPr sz="1200" b="1" dirty="0">
                <a:solidFill>
                  <a:srgbClr val="002060"/>
                </a:solidFill>
                <a:latin typeface="Arial" panose="020B0604020202020204" pitchFamily="34" charset="0"/>
                <a:cs typeface="Arial" panose="020B0604020202020204" pitchFamily="34" charset="0"/>
              </a:endParaRPr>
            </a:p>
          </p:txBody>
        </p:sp>
        <p:sp>
          <p:nvSpPr>
            <p:cNvPr id="80" name="CustomShape 19">
              <a:extLst>
                <a:ext uri="{FF2B5EF4-FFF2-40B4-BE49-F238E27FC236}">
                  <a16:creationId xmlns:a16="http://schemas.microsoft.com/office/drawing/2014/main" id="{38DD981B-3362-441C-BE3C-CB68929D3415}"/>
                </a:ext>
              </a:extLst>
            </p:cNvPr>
            <p:cNvSpPr/>
            <p:nvPr/>
          </p:nvSpPr>
          <p:spPr>
            <a:xfrm>
              <a:off x="1593883" y="2595544"/>
              <a:ext cx="769320" cy="212040"/>
            </a:xfrm>
            <a:prstGeom prst="rect">
              <a:avLst/>
            </a:prstGeom>
            <a:noFill/>
            <a:ln w="9360">
              <a:noFill/>
            </a:ln>
          </p:spPr>
          <p:txBody>
            <a:bodyPr wrap="none" lIns="90000" tIns="45000" rIns="90000" bIns="45000"/>
            <a:lstStyle/>
            <a:p>
              <a:pPr algn="ctr">
                <a:lnSpc>
                  <a:spcPct val="100000"/>
                </a:lnSpc>
              </a:pPr>
              <a:r>
                <a:rPr lang="da-DK" sz="1200" b="1" dirty="0">
                  <a:solidFill>
                    <a:srgbClr val="002060"/>
                  </a:solidFill>
                  <a:latin typeface="Arial"/>
                </a:rPr>
                <a:t>Project</a:t>
              </a:r>
            </a:p>
            <a:p>
              <a:pPr algn="ctr">
                <a:lnSpc>
                  <a:spcPct val="100000"/>
                </a:lnSpc>
              </a:pPr>
              <a:r>
                <a:rPr lang="da-DK" sz="1200" b="1" dirty="0">
                  <a:solidFill>
                    <a:srgbClr val="002060"/>
                  </a:solidFill>
                  <a:latin typeface="Arial"/>
                </a:rPr>
                <a:t>manager</a:t>
              </a:r>
              <a:endParaRPr sz="1200" b="1" dirty="0">
                <a:solidFill>
                  <a:srgbClr val="002060"/>
                </a:solidFill>
              </a:endParaRPr>
            </a:p>
          </p:txBody>
        </p:sp>
        <p:sp>
          <p:nvSpPr>
            <p:cNvPr id="84" name="CustomShape 8">
              <a:extLst>
                <a:ext uri="{FF2B5EF4-FFF2-40B4-BE49-F238E27FC236}">
                  <a16:creationId xmlns:a16="http://schemas.microsoft.com/office/drawing/2014/main" id="{5BE32ABD-201E-4BA2-8553-E959D6313314}"/>
                </a:ext>
              </a:extLst>
            </p:cNvPr>
            <p:cNvSpPr/>
            <p:nvPr/>
          </p:nvSpPr>
          <p:spPr>
            <a:xfrm>
              <a:off x="2682193" y="3419877"/>
              <a:ext cx="2741564" cy="348840"/>
            </a:xfrm>
            <a:prstGeom prst="homePlate">
              <a:avLst>
                <a:gd name="adj" fmla="val 26087"/>
              </a:avLst>
            </a:prstGeom>
            <a:solidFill>
              <a:schemeClr val="bg2">
                <a:lumMod val="50000"/>
              </a:schemeClr>
            </a:solidFill>
            <a:ln w="6480">
              <a:noFill/>
              <a:round/>
            </a:ln>
          </p:spPr>
        </p:sp>
        <p:sp>
          <p:nvSpPr>
            <p:cNvPr id="91" name="CustomShape 9">
              <a:extLst>
                <a:ext uri="{FF2B5EF4-FFF2-40B4-BE49-F238E27FC236}">
                  <a16:creationId xmlns:a16="http://schemas.microsoft.com/office/drawing/2014/main" id="{A52D4BA6-AFFD-4C68-942D-D8B1006AC84D}"/>
                </a:ext>
              </a:extLst>
            </p:cNvPr>
            <p:cNvSpPr/>
            <p:nvPr/>
          </p:nvSpPr>
          <p:spPr>
            <a:xfrm>
              <a:off x="2682193" y="4879677"/>
              <a:ext cx="2741564" cy="348840"/>
            </a:xfrm>
            <a:prstGeom prst="homePlate">
              <a:avLst>
                <a:gd name="adj" fmla="val 26087"/>
              </a:avLst>
            </a:prstGeom>
            <a:solidFill>
              <a:schemeClr val="bg2">
                <a:lumMod val="50000"/>
              </a:schemeClr>
            </a:solidFill>
            <a:ln w="6480">
              <a:noFill/>
              <a:round/>
            </a:ln>
          </p:spPr>
        </p:sp>
        <p:sp>
          <p:nvSpPr>
            <p:cNvPr id="92" name="CustomShape 10">
              <a:extLst>
                <a:ext uri="{FF2B5EF4-FFF2-40B4-BE49-F238E27FC236}">
                  <a16:creationId xmlns:a16="http://schemas.microsoft.com/office/drawing/2014/main" id="{A04EBD3E-9D88-4CAD-BE7B-BAC4547B6DDD}"/>
                </a:ext>
              </a:extLst>
            </p:cNvPr>
            <p:cNvSpPr/>
            <p:nvPr/>
          </p:nvSpPr>
          <p:spPr>
            <a:xfrm>
              <a:off x="2682193" y="5373957"/>
              <a:ext cx="2741564" cy="348840"/>
            </a:xfrm>
            <a:prstGeom prst="homePlate">
              <a:avLst>
                <a:gd name="adj" fmla="val 26087"/>
              </a:avLst>
            </a:prstGeom>
            <a:solidFill>
              <a:schemeClr val="bg2">
                <a:lumMod val="50000"/>
              </a:schemeClr>
            </a:solidFill>
            <a:ln w="6480">
              <a:noFill/>
              <a:round/>
            </a:ln>
          </p:spPr>
        </p:sp>
        <p:sp>
          <p:nvSpPr>
            <p:cNvPr id="95" name="CustomShape 11">
              <a:extLst>
                <a:ext uri="{FF2B5EF4-FFF2-40B4-BE49-F238E27FC236}">
                  <a16:creationId xmlns:a16="http://schemas.microsoft.com/office/drawing/2014/main" id="{DE2565FD-1502-42BE-8487-67F03B172480}"/>
                </a:ext>
              </a:extLst>
            </p:cNvPr>
            <p:cNvSpPr/>
            <p:nvPr/>
          </p:nvSpPr>
          <p:spPr>
            <a:xfrm>
              <a:off x="2682193" y="3913797"/>
              <a:ext cx="2741564" cy="348840"/>
            </a:xfrm>
            <a:prstGeom prst="homePlate">
              <a:avLst>
                <a:gd name="adj" fmla="val 26087"/>
              </a:avLst>
            </a:prstGeom>
            <a:solidFill>
              <a:schemeClr val="bg2">
                <a:lumMod val="50000"/>
              </a:schemeClr>
            </a:solidFill>
            <a:ln w="6480">
              <a:noFill/>
              <a:round/>
            </a:ln>
          </p:spPr>
        </p:sp>
        <p:sp>
          <p:nvSpPr>
            <p:cNvPr id="97" name="CustomShape 12">
              <a:extLst>
                <a:ext uri="{FF2B5EF4-FFF2-40B4-BE49-F238E27FC236}">
                  <a16:creationId xmlns:a16="http://schemas.microsoft.com/office/drawing/2014/main" id="{8F662E85-1938-4E8E-A16A-4D392ECD869F}"/>
                </a:ext>
              </a:extLst>
            </p:cNvPr>
            <p:cNvSpPr/>
            <p:nvPr/>
          </p:nvSpPr>
          <p:spPr>
            <a:xfrm>
              <a:off x="2682193" y="4403001"/>
              <a:ext cx="2741564" cy="348840"/>
            </a:xfrm>
            <a:prstGeom prst="homePlate">
              <a:avLst>
                <a:gd name="adj" fmla="val 26087"/>
              </a:avLst>
            </a:prstGeom>
            <a:solidFill>
              <a:schemeClr val="bg2">
                <a:lumMod val="50000"/>
              </a:schemeClr>
            </a:solidFill>
            <a:ln w="6480">
              <a:noFill/>
              <a:round/>
            </a:ln>
          </p:spPr>
        </p:sp>
        <p:sp>
          <p:nvSpPr>
            <p:cNvPr id="99" name="CustomShape 22">
              <a:extLst>
                <a:ext uri="{FF2B5EF4-FFF2-40B4-BE49-F238E27FC236}">
                  <a16:creationId xmlns:a16="http://schemas.microsoft.com/office/drawing/2014/main" id="{5F250740-7EDA-465B-ABF8-091990F640F6}"/>
                </a:ext>
              </a:extLst>
            </p:cNvPr>
            <p:cNvSpPr/>
            <p:nvPr/>
          </p:nvSpPr>
          <p:spPr>
            <a:xfrm>
              <a:off x="2395063" y="5439297"/>
              <a:ext cx="369000" cy="218160"/>
            </a:xfrm>
            <a:prstGeom prst="homePlate">
              <a:avLst>
                <a:gd name="adj" fmla="val 50000"/>
              </a:avLst>
            </a:prstGeom>
            <a:solidFill>
              <a:schemeClr val="accent1">
                <a:lumMod val="20000"/>
                <a:lumOff val="80000"/>
              </a:schemeClr>
            </a:solidFill>
            <a:ln w="9360">
              <a:noFill/>
            </a:ln>
          </p:spPr>
        </p:sp>
        <p:sp>
          <p:nvSpPr>
            <p:cNvPr id="100" name="CustomShape 24">
              <a:extLst>
                <a:ext uri="{FF2B5EF4-FFF2-40B4-BE49-F238E27FC236}">
                  <a16:creationId xmlns:a16="http://schemas.microsoft.com/office/drawing/2014/main" id="{F6ABBA61-6FDC-44BE-A3DD-2B9B37E3E0D0}"/>
                </a:ext>
              </a:extLst>
            </p:cNvPr>
            <p:cNvSpPr/>
            <p:nvPr/>
          </p:nvSpPr>
          <p:spPr>
            <a:xfrm>
              <a:off x="2395063" y="3971757"/>
              <a:ext cx="369000" cy="218160"/>
            </a:xfrm>
            <a:prstGeom prst="homePlate">
              <a:avLst>
                <a:gd name="adj" fmla="val 50000"/>
              </a:avLst>
            </a:prstGeom>
            <a:solidFill>
              <a:schemeClr val="accent1">
                <a:lumMod val="20000"/>
                <a:lumOff val="80000"/>
              </a:schemeClr>
            </a:solidFill>
            <a:ln w="9360">
              <a:noFill/>
            </a:ln>
          </p:spPr>
        </p:sp>
        <p:sp>
          <p:nvSpPr>
            <p:cNvPr id="107" name="CustomShape 26">
              <a:extLst>
                <a:ext uri="{FF2B5EF4-FFF2-40B4-BE49-F238E27FC236}">
                  <a16:creationId xmlns:a16="http://schemas.microsoft.com/office/drawing/2014/main" id="{80F6DA6D-3413-4D8F-9277-BAC79765ACBD}"/>
                </a:ext>
              </a:extLst>
            </p:cNvPr>
            <p:cNvSpPr/>
            <p:nvPr/>
          </p:nvSpPr>
          <p:spPr>
            <a:xfrm>
              <a:off x="2395063" y="4943757"/>
              <a:ext cx="369000" cy="218160"/>
            </a:xfrm>
            <a:prstGeom prst="homePlate">
              <a:avLst>
                <a:gd name="adj" fmla="val 50000"/>
              </a:avLst>
            </a:prstGeom>
            <a:solidFill>
              <a:schemeClr val="accent1">
                <a:lumMod val="20000"/>
                <a:lumOff val="80000"/>
              </a:schemeClr>
            </a:solidFill>
            <a:ln w="9360">
              <a:noFill/>
            </a:ln>
          </p:spPr>
        </p:sp>
        <p:sp>
          <p:nvSpPr>
            <p:cNvPr id="108" name="CustomShape 28">
              <a:extLst>
                <a:ext uri="{FF2B5EF4-FFF2-40B4-BE49-F238E27FC236}">
                  <a16:creationId xmlns:a16="http://schemas.microsoft.com/office/drawing/2014/main" id="{40CE20D5-8A94-468B-8E46-20D6555888D2}"/>
                </a:ext>
              </a:extLst>
            </p:cNvPr>
            <p:cNvSpPr/>
            <p:nvPr/>
          </p:nvSpPr>
          <p:spPr>
            <a:xfrm>
              <a:off x="2395063" y="4468341"/>
              <a:ext cx="369000" cy="218160"/>
            </a:xfrm>
            <a:prstGeom prst="homePlate">
              <a:avLst>
                <a:gd name="adj" fmla="val 50000"/>
              </a:avLst>
            </a:prstGeom>
            <a:solidFill>
              <a:schemeClr val="accent1">
                <a:lumMod val="20000"/>
                <a:lumOff val="80000"/>
              </a:schemeClr>
            </a:solidFill>
            <a:ln w="9360">
              <a:noFill/>
            </a:ln>
          </p:spPr>
        </p:sp>
        <p:sp>
          <p:nvSpPr>
            <p:cNvPr id="109" name="CustomShape 30">
              <a:extLst>
                <a:ext uri="{FF2B5EF4-FFF2-40B4-BE49-F238E27FC236}">
                  <a16:creationId xmlns:a16="http://schemas.microsoft.com/office/drawing/2014/main" id="{57F00E6C-AA82-4209-8FB1-48C8F01760FA}"/>
                </a:ext>
              </a:extLst>
            </p:cNvPr>
            <p:cNvSpPr/>
            <p:nvPr/>
          </p:nvSpPr>
          <p:spPr>
            <a:xfrm>
              <a:off x="2395063" y="3485757"/>
              <a:ext cx="369000" cy="218160"/>
            </a:xfrm>
            <a:prstGeom prst="homePlate">
              <a:avLst>
                <a:gd name="adj" fmla="val 50000"/>
              </a:avLst>
            </a:prstGeom>
            <a:solidFill>
              <a:schemeClr val="accent1">
                <a:lumMod val="20000"/>
                <a:lumOff val="80000"/>
              </a:schemeClr>
            </a:solidFill>
            <a:ln w="9360">
              <a:noFill/>
            </a:ln>
          </p:spPr>
        </p:sp>
        <p:sp>
          <p:nvSpPr>
            <p:cNvPr id="110" name="CustomShape 31">
              <a:extLst>
                <a:ext uri="{FF2B5EF4-FFF2-40B4-BE49-F238E27FC236}">
                  <a16:creationId xmlns:a16="http://schemas.microsoft.com/office/drawing/2014/main" id="{42885D2C-7423-4AD6-B19C-1B9AD8F89196}"/>
                </a:ext>
              </a:extLst>
            </p:cNvPr>
            <p:cNvSpPr/>
            <p:nvPr/>
          </p:nvSpPr>
          <p:spPr>
            <a:xfrm>
              <a:off x="1766319" y="3450957"/>
              <a:ext cx="641160" cy="212040"/>
            </a:xfrm>
            <a:prstGeom prst="rect">
              <a:avLst/>
            </a:prstGeom>
            <a:noFill/>
            <a:ln w="9360">
              <a:noFill/>
            </a:ln>
          </p:spPr>
          <p:txBody>
            <a:bodyPr wrap="none" lIns="90000" tIns="45000" rIns="90000" bIns="45000"/>
            <a:lstStyle/>
            <a:p>
              <a:pPr>
                <a:lnSpc>
                  <a:spcPct val="100000"/>
                </a:lnSpc>
              </a:pPr>
              <a:r>
                <a:rPr lang="en-US" sz="1100" b="1" dirty="0">
                  <a:solidFill>
                    <a:srgbClr val="002060"/>
                  </a:solidFill>
                  <a:latin typeface="Arial" panose="020B0604020202020204" pitchFamily="34" charset="0"/>
                  <a:cs typeface="Arial" panose="020B0604020202020204" pitchFamily="34" charset="0"/>
                </a:rPr>
                <a:t>Responsible</a:t>
              </a:r>
            </a:p>
          </p:txBody>
        </p:sp>
        <p:sp>
          <p:nvSpPr>
            <p:cNvPr id="115" name="CustomShape 31">
              <a:extLst>
                <a:ext uri="{FF2B5EF4-FFF2-40B4-BE49-F238E27FC236}">
                  <a16:creationId xmlns:a16="http://schemas.microsoft.com/office/drawing/2014/main" id="{A1582DDE-A0F0-43F7-AAEB-808C738FE7BD}"/>
                </a:ext>
              </a:extLst>
            </p:cNvPr>
            <p:cNvSpPr/>
            <p:nvPr/>
          </p:nvSpPr>
          <p:spPr>
            <a:xfrm>
              <a:off x="1776710" y="3940022"/>
              <a:ext cx="641160" cy="212040"/>
            </a:xfrm>
            <a:prstGeom prst="rect">
              <a:avLst/>
            </a:prstGeom>
            <a:noFill/>
            <a:ln w="9360">
              <a:noFill/>
            </a:ln>
          </p:spPr>
          <p:txBody>
            <a:bodyPr wrap="none" lIns="90000" tIns="45000" rIns="90000" bIns="45000"/>
            <a:lstStyle/>
            <a:p>
              <a:pPr>
                <a:lnSpc>
                  <a:spcPct val="100000"/>
                </a:lnSpc>
              </a:pPr>
              <a:r>
                <a:rPr lang="en-US" sz="1100" b="1" dirty="0">
                  <a:solidFill>
                    <a:srgbClr val="002060"/>
                  </a:solidFill>
                  <a:latin typeface="Arial" panose="020B0604020202020204" pitchFamily="34" charset="0"/>
                  <a:cs typeface="Arial" panose="020B0604020202020204" pitchFamily="34" charset="0"/>
                </a:rPr>
                <a:t>Responsible</a:t>
              </a:r>
            </a:p>
          </p:txBody>
        </p:sp>
        <p:sp>
          <p:nvSpPr>
            <p:cNvPr id="116" name="CustomShape 31">
              <a:extLst>
                <a:ext uri="{FF2B5EF4-FFF2-40B4-BE49-F238E27FC236}">
                  <a16:creationId xmlns:a16="http://schemas.microsoft.com/office/drawing/2014/main" id="{A16D42F4-E77B-4F36-BD2E-86FBB0236336}"/>
                </a:ext>
              </a:extLst>
            </p:cNvPr>
            <p:cNvSpPr/>
            <p:nvPr/>
          </p:nvSpPr>
          <p:spPr>
            <a:xfrm>
              <a:off x="1776710" y="4429087"/>
              <a:ext cx="641160" cy="212040"/>
            </a:xfrm>
            <a:prstGeom prst="rect">
              <a:avLst/>
            </a:prstGeom>
            <a:noFill/>
            <a:ln w="9360">
              <a:noFill/>
            </a:ln>
          </p:spPr>
          <p:txBody>
            <a:bodyPr wrap="none" lIns="90000" tIns="45000" rIns="90000" bIns="45000"/>
            <a:lstStyle/>
            <a:p>
              <a:pPr>
                <a:lnSpc>
                  <a:spcPct val="100000"/>
                </a:lnSpc>
              </a:pPr>
              <a:r>
                <a:rPr lang="en-US" sz="1100" b="1" dirty="0">
                  <a:solidFill>
                    <a:srgbClr val="002060"/>
                  </a:solidFill>
                  <a:latin typeface="Arial" panose="020B0604020202020204" pitchFamily="34" charset="0"/>
                  <a:cs typeface="Arial" panose="020B0604020202020204" pitchFamily="34" charset="0"/>
                </a:rPr>
                <a:t>Responsible</a:t>
              </a:r>
            </a:p>
          </p:txBody>
        </p:sp>
        <p:sp>
          <p:nvSpPr>
            <p:cNvPr id="119" name="CustomShape 31">
              <a:extLst>
                <a:ext uri="{FF2B5EF4-FFF2-40B4-BE49-F238E27FC236}">
                  <a16:creationId xmlns:a16="http://schemas.microsoft.com/office/drawing/2014/main" id="{14A13167-468C-4895-870D-1FF4D931F86E}"/>
                </a:ext>
              </a:extLst>
            </p:cNvPr>
            <p:cNvSpPr/>
            <p:nvPr/>
          </p:nvSpPr>
          <p:spPr>
            <a:xfrm>
              <a:off x="1766319" y="4918152"/>
              <a:ext cx="641160" cy="212040"/>
            </a:xfrm>
            <a:prstGeom prst="rect">
              <a:avLst/>
            </a:prstGeom>
            <a:noFill/>
            <a:ln w="9360">
              <a:noFill/>
            </a:ln>
          </p:spPr>
          <p:txBody>
            <a:bodyPr wrap="none" lIns="90000" tIns="45000" rIns="90000" bIns="45000"/>
            <a:lstStyle/>
            <a:p>
              <a:pPr>
                <a:lnSpc>
                  <a:spcPct val="100000"/>
                </a:lnSpc>
              </a:pPr>
              <a:r>
                <a:rPr lang="en-US" sz="1100" b="1" dirty="0">
                  <a:solidFill>
                    <a:srgbClr val="002060"/>
                  </a:solidFill>
                  <a:latin typeface="Arial" panose="020B0604020202020204" pitchFamily="34" charset="0"/>
                  <a:cs typeface="Arial" panose="020B0604020202020204" pitchFamily="34" charset="0"/>
                </a:rPr>
                <a:t>Responsible</a:t>
              </a:r>
            </a:p>
          </p:txBody>
        </p:sp>
        <p:sp>
          <p:nvSpPr>
            <p:cNvPr id="120" name="CustomShape 31">
              <a:extLst>
                <a:ext uri="{FF2B5EF4-FFF2-40B4-BE49-F238E27FC236}">
                  <a16:creationId xmlns:a16="http://schemas.microsoft.com/office/drawing/2014/main" id="{2876B088-0DBC-4857-B227-8C4BDF3BEA59}"/>
                </a:ext>
              </a:extLst>
            </p:cNvPr>
            <p:cNvSpPr/>
            <p:nvPr/>
          </p:nvSpPr>
          <p:spPr>
            <a:xfrm>
              <a:off x="1755928" y="5407215"/>
              <a:ext cx="641160" cy="212040"/>
            </a:xfrm>
            <a:prstGeom prst="rect">
              <a:avLst/>
            </a:prstGeom>
            <a:noFill/>
            <a:ln w="9360">
              <a:noFill/>
            </a:ln>
          </p:spPr>
          <p:txBody>
            <a:bodyPr wrap="none" lIns="90000" tIns="45000" rIns="90000" bIns="45000"/>
            <a:lstStyle/>
            <a:p>
              <a:pPr>
                <a:lnSpc>
                  <a:spcPct val="100000"/>
                </a:lnSpc>
              </a:pPr>
              <a:r>
                <a:rPr lang="en-US" sz="1100" b="1" dirty="0">
                  <a:solidFill>
                    <a:srgbClr val="002060"/>
                  </a:solidFill>
                  <a:latin typeface="Arial" panose="020B0604020202020204" pitchFamily="34" charset="0"/>
                  <a:cs typeface="Arial" panose="020B0604020202020204" pitchFamily="34" charset="0"/>
                </a:rPr>
                <a:t>Responsible</a:t>
              </a:r>
            </a:p>
          </p:txBody>
        </p:sp>
        <p:sp>
          <p:nvSpPr>
            <p:cNvPr id="121" name="Ligebenet trekant 120">
              <a:extLst>
                <a:ext uri="{FF2B5EF4-FFF2-40B4-BE49-F238E27FC236}">
                  <a16:creationId xmlns:a16="http://schemas.microsoft.com/office/drawing/2014/main" id="{DB6B7BB1-DA17-4BBD-8444-3AFE1173563A}"/>
                </a:ext>
              </a:extLst>
            </p:cNvPr>
            <p:cNvSpPr/>
            <p:nvPr/>
          </p:nvSpPr>
          <p:spPr>
            <a:xfrm flipV="1">
              <a:off x="2928062" y="3511207"/>
              <a:ext cx="174594" cy="17767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Ligebenet trekant 121">
              <a:extLst>
                <a:ext uri="{FF2B5EF4-FFF2-40B4-BE49-F238E27FC236}">
                  <a16:creationId xmlns:a16="http://schemas.microsoft.com/office/drawing/2014/main" id="{A99E0018-BC2D-47E4-9639-145E259E4C42}"/>
                </a:ext>
              </a:extLst>
            </p:cNvPr>
            <p:cNvSpPr/>
            <p:nvPr/>
          </p:nvSpPr>
          <p:spPr>
            <a:xfrm flipV="1">
              <a:off x="3544746" y="3511207"/>
              <a:ext cx="174594" cy="17767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Ligebenet trekant 122">
              <a:extLst>
                <a:ext uri="{FF2B5EF4-FFF2-40B4-BE49-F238E27FC236}">
                  <a16:creationId xmlns:a16="http://schemas.microsoft.com/office/drawing/2014/main" id="{5F793F3E-F4AE-4386-962C-D779CFFEF86F}"/>
                </a:ext>
              </a:extLst>
            </p:cNvPr>
            <p:cNvSpPr/>
            <p:nvPr/>
          </p:nvSpPr>
          <p:spPr>
            <a:xfrm flipV="1">
              <a:off x="5065675" y="3511207"/>
              <a:ext cx="174594" cy="17767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24" name="Ligebenet trekant 123">
              <a:extLst>
                <a:ext uri="{FF2B5EF4-FFF2-40B4-BE49-F238E27FC236}">
                  <a16:creationId xmlns:a16="http://schemas.microsoft.com/office/drawing/2014/main" id="{1AA2AD82-C5F7-4AAB-98C2-FC7F3DF0D46C}"/>
                </a:ext>
              </a:extLst>
            </p:cNvPr>
            <p:cNvSpPr/>
            <p:nvPr/>
          </p:nvSpPr>
          <p:spPr>
            <a:xfrm flipV="1">
              <a:off x="4108162" y="3511207"/>
              <a:ext cx="174594" cy="17767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25" name="Ligebenet trekant 124">
              <a:extLst>
                <a:ext uri="{FF2B5EF4-FFF2-40B4-BE49-F238E27FC236}">
                  <a16:creationId xmlns:a16="http://schemas.microsoft.com/office/drawing/2014/main" id="{CCA07C3F-0CB7-4802-B5B8-CEA084E5AC53}"/>
                </a:ext>
              </a:extLst>
            </p:cNvPr>
            <p:cNvSpPr/>
            <p:nvPr/>
          </p:nvSpPr>
          <p:spPr>
            <a:xfrm flipV="1">
              <a:off x="3236404" y="3511207"/>
              <a:ext cx="174594" cy="17767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Ligebenet trekant 125">
              <a:extLst>
                <a:ext uri="{FF2B5EF4-FFF2-40B4-BE49-F238E27FC236}">
                  <a16:creationId xmlns:a16="http://schemas.microsoft.com/office/drawing/2014/main" id="{40D0B5D4-B107-452C-9E68-FC70166AB2FE}"/>
                </a:ext>
              </a:extLst>
            </p:cNvPr>
            <p:cNvSpPr/>
            <p:nvPr/>
          </p:nvSpPr>
          <p:spPr>
            <a:xfrm flipV="1">
              <a:off x="4523040" y="3511207"/>
              <a:ext cx="174594" cy="17767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27" name="Ligebenet trekant 126">
              <a:extLst>
                <a:ext uri="{FF2B5EF4-FFF2-40B4-BE49-F238E27FC236}">
                  <a16:creationId xmlns:a16="http://schemas.microsoft.com/office/drawing/2014/main" id="{3AF49577-52B7-41F5-A05B-99E5DDCD1A5B}"/>
                </a:ext>
              </a:extLst>
            </p:cNvPr>
            <p:cNvSpPr/>
            <p:nvPr/>
          </p:nvSpPr>
          <p:spPr>
            <a:xfrm flipV="1">
              <a:off x="3503919" y="4002885"/>
              <a:ext cx="174594" cy="17767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8" name="Ligebenet trekant 127">
              <a:extLst>
                <a:ext uri="{FF2B5EF4-FFF2-40B4-BE49-F238E27FC236}">
                  <a16:creationId xmlns:a16="http://schemas.microsoft.com/office/drawing/2014/main" id="{57EBA763-9471-4D67-925D-B43D6FFCCB72}"/>
                </a:ext>
              </a:extLst>
            </p:cNvPr>
            <p:cNvSpPr/>
            <p:nvPr/>
          </p:nvSpPr>
          <p:spPr>
            <a:xfrm flipV="1">
              <a:off x="3812261" y="4002885"/>
              <a:ext cx="174594" cy="17767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 name="Ligebenet trekant 128">
              <a:extLst>
                <a:ext uri="{FF2B5EF4-FFF2-40B4-BE49-F238E27FC236}">
                  <a16:creationId xmlns:a16="http://schemas.microsoft.com/office/drawing/2014/main" id="{C5237E64-C500-455D-AB79-BC98E57AA0A1}"/>
                </a:ext>
              </a:extLst>
            </p:cNvPr>
            <p:cNvSpPr/>
            <p:nvPr/>
          </p:nvSpPr>
          <p:spPr>
            <a:xfrm flipV="1">
              <a:off x="4684019" y="4002885"/>
              <a:ext cx="174594" cy="17767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30" name="Ligebenet trekant 129">
              <a:extLst>
                <a:ext uri="{FF2B5EF4-FFF2-40B4-BE49-F238E27FC236}">
                  <a16:creationId xmlns:a16="http://schemas.microsoft.com/office/drawing/2014/main" id="{A42CA8E5-4E3D-4A8E-80C3-0155DD064B14}"/>
                </a:ext>
              </a:extLst>
            </p:cNvPr>
            <p:cNvSpPr/>
            <p:nvPr/>
          </p:nvSpPr>
          <p:spPr>
            <a:xfrm flipV="1">
              <a:off x="5045630" y="4002885"/>
              <a:ext cx="174594" cy="17767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31" name="Ligebenet trekant 130">
              <a:extLst>
                <a:ext uri="{FF2B5EF4-FFF2-40B4-BE49-F238E27FC236}">
                  <a16:creationId xmlns:a16="http://schemas.microsoft.com/office/drawing/2014/main" id="{69CB6783-E5D3-4806-A03E-79C7C845D133}"/>
                </a:ext>
              </a:extLst>
            </p:cNvPr>
            <p:cNvSpPr/>
            <p:nvPr/>
          </p:nvSpPr>
          <p:spPr>
            <a:xfrm flipV="1">
              <a:off x="4173871" y="4002885"/>
              <a:ext cx="174594" cy="17767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32" name="Ligebenet trekant 131">
              <a:extLst>
                <a:ext uri="{FF2B5EF4-FFF2-40B4-BE49-F238E27FC236}">
                  <a16:creationId xmlns:a16="http://schemas.microsoft.com/office/drawing/2014/main" id="{4B762272-CE8C-482C-94F1-B84F9932D7B5}"/>
                </a:ext>
              </a:extLst>
            </p:cNvPr>
            <p:cNvSpPr/>
            <p:nvPr/>
          </p:nvSpPr>
          <p:spPr>
            <a:xfrm flipV="1">
              <a:off x="3195577" y="4002885"/>
              <a:ext cx="174594" cy="17767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Ligebenet trekant 132">
              <a:extLst>
                <a:ext uri="{FF2B5EF4-FFF2-40B4-BE49-F238E27FC236}">
                  <a16:creationId xmlns:a16="http://schemas.microsoft.com/office/drawing/2014/main" id="{A8A45061-7D71-41B8-B163-C9612B4C74AF}"/>
                </a:ext>
              </a:extLst>
            </p:cNvPr>
            <p:cNvSpPr/>
            <p:nvPr/>
          </p:nvSpPr>
          <p:spPr>
            <a:xfrm flipV="1">
              <a:off x="2922207" y="4483743"/>
              <a:ext cx="174594" cy="17767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Ligebenet trekant 133">
              <a:extLst>
                <a:ext uri="{FF2B5EF4-FFF2-40B4-BE49-F238E27FC236}">
                  <a16:creationId xmlns:a16="http://schemas.microsoft.com/office/drawing/2014/main" id="{FFFD2EB2-6B2F-440F-958E-01C595663799}"/>
                </a:ext>
              </a:extLst>
            </p:cNvPr>
            <p:cNvSpPr/>
            <p:nvPr/>
          </p:nvSpPr>
          <p:spPr>
            <a:xfrm flipV="1">
              <a:off x="3918257" y="4483743"/>
              <a:ext cx="174594" cy="17767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Ligebenet trekant 134">
              <a:extLst>
                <a:ext uri="{FF2B5EF4-FFF2-40B4-BE49-F238E27FC236}">
                  <a16:creationId xmlns:a16="http://schemas.microsoft.com/office/drawing/2014/main" id="{75B65052-A47E-4F00-874C-BF87B50015BD}"/>
                </a:ext>
              </a:extLst>
            </p:cNvPr>
            <p:cNvSpPr/>
            <p:nvPr/>
          </p:nvSpPr>
          <p:spPr>
            <a:xfrm flipV="1">
              <a:off x="5080602" y="4483743"/>
              <a:ext cx="174594" cy="17767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36" name="Ligebenet trekant 135">
              <a:extLst>
                <a:ext uri="{FF2B5EF4-FFF2-40B4-BE49-F238E27FC236}">
                  <a16:creationId xmlns:a16="http://schemas.microsoft.com/office/drawing/2014/main" id="{F8143D2F-731E-4841-999F-487B0D272E9A}"/>
                </a:ext>
              </a:extLst>
            </p:cNvPr>
            <p:cNvSpPr/>
            <p:nvPr/>
          </p:nvSpPr>
          <p:spPr>
            <a:xfrm flipV="1">
              <a:off x="4155575" y="4483743"/>
              <a:ext cx="174594" cy="17767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37" name="Ligebenet trekant 136">
              <a:extLst>
                <a:ext uri="{FF2B5EF4-FFF2-40B4-BE49-F238E27FC236}">
                  <a16:creationId xmlns:a16="http://schemas.microsoft.com/office/drawing/2014/main" id="{0E8E4565-9671-4C91-AB90-8766D59578D3}"/>
                </a:ext>
              </a:extLst>
            </p:cNvPr>
            <p:cNvSpPr/>
            <p:nvPr/>
          </p:nvSpPr>
          <p:spPr>
            <a:xfrm flipV="1">
              <a:off x="3301573" y="4483743"/>
              <a:ext cx="174594" cy="17767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Ligebenet trekant 137">
              <a:extLst>
                <a:ext uri="{FF2B5EF4-FFF2-40B4-BE49-F238E27FC236}">
                  <a16:creationId xmlns:a16="http://schemas.microsoft.com/office/drawing/2014/main" id="{08E4A25F-5589-45EF-9B06-37050239A6E0}"/>
                </a:ext>
              </a:extLst>
            </p:cNvPr>
            <p:cNvSpPr/>
            <p:nvPr/>
          </p:nvSpPr>
          <p:spPr>
            <a:xfrm flipV="1">
              <a:off x="4517185" y="4483743"/>
              <a:ext cx="174594" cy="17767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39" name="Ligebenet trekant 138">
              <a:extLst>
                <a:ext uri="{FF2B5EF4-FFF2-40B4-BE49-F238E27FC236}">
                  <a16:creationId xmlns:a16="http://schemas.microsoft.com/office/drawing/2014/main" id="{44FB9091-2BA1-4E0E-BD3A-828516498070}"/>
                </a:ext>
              </a:extLst>
            </p:cNvPr>
            <p:cNvSpPr/>
            <p:nvPr/>
          </p:nvSpPr>
          <p:spPr>
            <a:xfrm flipV="1">
              <a:off x="2777197" y="4964970"/>
              <a:ext cx="174594" cy="17767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Ligebenet trekant 139">
              <a:extLst>
                <a:ext uri="{FF2B5EF4-FFF2-40B4-BE49-F238E27FC236}">
                  <a16:creationId xmlns:a16="http://schemas.microsoft.com/office/drawing/2014/main" id="{53D6E032-9B3E-49D6-8E99-5D382BCA75B2}"/>
                </a:ext>
              </a:extLst>
            </p:cNvPr>
            <p:cNvSpPr/>
            <p:nvPr/>
          </p:nvSpPr>
          <p:spPr>
            <a:xfrm flipV="1">
              <a:off x="3393881" y="4964970"/>
              <a:ext cx="174594" cy="17767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Ligebenet trekant 140">
              <a:extLst>
                <a:ext uri="{FF2B5EF4-FFF2-40B4-BE49-F238E27FC236}">
                  <a16:creationId xmlns:a16="http://schemas.microsoft.com/office/drawing/2014/main" id="{BC790D85-172E-4D23-82BD-AF609B8CAC0A}"/>
                </a:ext>
              </a:extLst>
            </p:cNvPr>
            <p:cNvSpPr/>
            <p:nvPr/>
          </p:nvSpPr>
          <p:spPr>
            <a:xfrm flipV="1">
              <a:off x="3702223" y="4964970"/>
              <a:ext cx="174594" cy="17767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Ligebenet trekant 141">
              <a:extLst>
                <a:ext uri="{FF2B5EF4-FFF2-40B4-BE49-F238E27FC236}">
                  <a16:creationId xmlns:a16="http://schemas.microsoft.com/office/drawing/2014/main" id="{B78141B1-FCC8-4696-BD06-B461319BEDB2}"/>
                </a:ext>
              </a:extLst>
            </p:cNvPr>
            <p:cNvSpPr/>
            <p:nvPr/>
          </p:nvSpPr>
          <p:spPr>
            <a:xfrm flipV="1">
              <a:off x="4627249" y="4964970"/>
              <a:ext cx="174594" cy="17767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43" name="Ligebenet trekant 142">
              <a:extLst>
                <a:ext uri="{FF2B5EF4-FFF2-40B4-BE49-F238E27FC236}">
                  <a16:creationId xmlns:a16="http://schemas.microsoft.com/office/drawing/2014/main" id="{54084988-510B-4312-A4DE-66BC215A5753}"/>
                </a:ext>
              </a:extLst>
            </p:cNvPr>
            <p:cNvSpPr/>
            <p:nvPr/>
          </p:nvSpPr>
          <p:spPr>
            <a:xfrm flipV="1">
              <a:off x="4935592" y="4964970"/>
              <a:ext cx="174594" cy="17767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44" name="Ligebenet trekant 143">
              <a:extLst>
                <a:ext uri="{FF2B5EF4-FFF2-40B4-BE49-F238E27FC236}">
                  <a16:creationId xmlns:a16="http://schemas.microsoft.com/office/drawing/2014/main" id="{875A838D-4C38-45A1-A50D-57D9BA01D1FE}"/>
                </a:ext>
              </a:extLst>
            </p:cNvPr>
            <p:cNvSpPr/>
            <p:nvPr/>
          </p:nvSpPr>
          <p:spPr>
            <a:xfrm flipV="1">
              <a:off x="4230127" y="4964970"/>
              <a:ext cx="174594" cy="17767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45" name="Ligebenet trekant 144">
              <a:extLst>
                <a:ext uri="{FF2B5EF4-FFF2-40B4-BE49-F238E27FC236}">
                  <a16:creationId xmlns:a16="http://schemas.microsoft.com/office/drawing/2014/main" id="{2F088D45-13B3-4F38-B469-C4171F10E3E9}"/>
                </a:ext>
              </a:extLst>
            </p:cNvPr>
            <p:cNvSpPr/>
            <p:nvPr/>
          </p:nvSpPr>
          <p:spPr>
            <a:xfrm flipV="1">
              <a:off x="2889645" y="5453807"/>
              <a:ext cx="174594" cy="17767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Ligebenet trekant 145">
              <a:extLst>
                <a:ext uri="{FF2B5EF4-FFF2-40B4-BE49-F238E27FC236}">
                  <a16:creationId xmlns:a16="http://schemas.microsoft.com/office/drawing/2014/main" id="{83E47C31-445C-4B4E-A312-8370F37C7DA7}"/>
                </a:ext>
              </a:extLst>
            </p:cNvPr>
            <p:cNvSpPr/>
            <p:nvPr/>
          </p:nvSpPr>
          <p:spPr>
            <a:xfrm flipV="1">
              <a:off x="3648377" y="5453807"/>
              <a:ext cx="174594" cy="17767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Ligebenet trekant 146">
              <a:extLst>
                <a:ext uri="{FF2B5EF4-FFF2-40B4-BE49-F238E27FC236}">
                  <a16:creationId xmlns:a16="http://schemas.microsoft.com/office/drawing/2014/main" id="{5E9F2649-74C6-4ED3-B7CA-9B5C8AA0D4D8}"/>
                </a:ext>
              </a:extLst>
            </p:cNvPr>
            <p:cNvSpPr/>
            <p:nvPr/>
          </p:nvSpPr>
          <p:spPr>
            <a:xfrm flipV="1">
              <a:off x="3983353" y="5453807"/>
              <a:ext cx="174594" cy="17767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48" name="Ligebenet trekant 147">
              <a:extLst>
                <a:ext uri="{FF2B5EF4-FFF2-40B4-BE49-F238E27FC236}">
                  <a16:creationId xmlns:a16="http://schemas.microsoft.com/office/drawing/2014/main" id="{C7305F80-48E2-4135-8E4A-C76D35354ACF}"/>
                </a:ext>
              </a:extLst>
            </p:cNvPr>
            <p:cNvSpPr/>
            <p:nvPr/>
          </p:nvSpPr>
          <p:spPr>
            <a:xfrm flipV="1">
              <a:off x="4721941" y="5453807"/>
              <a:ext cx="174594" cy="17767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49" name="Ligebenet trekant 148">
              <a:extLst>
                <a:ext uri="{FF2B5EF4-FFF2-40B4-BE49-F238E27FC236}">
                  <a16:creationId xmlns:a16="http://schemas.microsoft.com/office/drawing/2014/main" id="{E97BC568-45E0-440E-A391-E89B223606A3}"/>
                </a:ext>
              </a:extLst>
            </p:cNvPr>
            <p:cNvSpPr/>
            <p:nvPr/>
          </p:nvSpPr>
          <p:spPr>
            <a:xfrm flipV="1">
              <a:off x="5089404" y="5453807"/>
              <a:ext cx="174594" cy="17767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50" name="Ligebenet trekant 149">
              <a:extLst>
                <a:ext uri="{FF2B5EF4-FFF2-40B4-BE49-F238E27FC236}">
                  <a16:creationId xmlns:a16="http://schemas.microsoft.com/office/drawing/2014/main" id="{CA8B4E3B-425F-4D20-9FD8-E8EC399ABA51}"/>
                </a:ext>
              </a:extLst>
            </p:cNvPr>
            <p:cNvSpPr/>
            <p:nvPr/>
          </p:nvSpPr>
          <p:spPr>
            <a:xfrm flipV="1">
              <a:off x="4291695" y="5453807"/>
              <a:ext cx="174594" cy="17767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51" name="Ligebenet trekant 150">
              <a:extLst>
                <a:ext uri="{FF2B5EF4-FFF2-40B4-BE49-F238E27FC236}">
                  <a16:creationId xmlns:a16="http://schemas.microsoft.com/office/drawing/2014/main" id="{7979EA2D-5FDE-4645-BEDA-5C3FF6901CED}"/>
                </a:ext>
              </a:extLst>
            </p:cNvPr>
            <p:cNvSpPr/>
            <p:nvPr/>
          </p:nvSpPr>
          <p:spPr>
            <a:xfrm flipV="1">
              <a:off x="3260133" y="5453807"/>
              <a:ext cx="174594" cy="17767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 name="CustomShape 21">
              <a:extLst>
                <a:ext uri="{FF2B5EF4-FFF2-40B4-BE49-F238E27FC236}">
                  <a16:creationId xmlns:a16="http://schemas.microsoft.com/office/drawing/2014/main" id="{FEB5252A-BD8C-4ACB-8C89-32814A8944A0}"/>
                </a:ext>
              </a:extLst>
            </p:cNvPr>
            <p:cNvSpPr/>
            <p:nvPr/>
          </p:nvSpPr>
          <p:spPr>
            <a:xfrm>
              <a:off x="2621709" y="3468824"/>
              <a:ext cx="1383606" cy="212040"/>
            </a:xfrm>
            <a:prstGeom prst="rect">
              <a:avLst/>
            </a:prstGeom>
            <a:noFill/>
            <a:ln w="9360">
              <a:noFill/>
            </a:ln>
          </p:spPr>
          <p:txBody>
            <a:bodyPr wrap="none" lIns="90000" tIns="45000" rIns="90000" bIns="45000"/>
            <a:lstStyle/>
            <a:p>
              <a:pPr algn="ctr">
                <a:lnSpc>
                  <a:spcPct val="100000"/>
                </a:lnSpc>
              </a:pPr>
              <a:r>
                <a:rPr lang="en-US" sz="1000" b="1" dirty="0">
                  <a:solidFill>
                    <a:schemeClr val="bg1"/>
                  </a:solidFill>
                  <a:latin typeface="Arial"/>
                </a:rPr>
                <a:t>Workstream 1</a:t>
              </a:r>
              <a:endParaRPr lang="en-US" sz="1000" b="1" dirty="0">
                <a:solidFill>
                  <a:schemeClr val="bg1"/>
                </a:solidFill>
              </a:endParaRPr>
            </a:p>
          </p:txBody>
        </p:sp>
        <p:sp>
          <p:nvSpPr>
            <p:cNvPr id="153" name="CustomShape 21">
              <a:extLst>
                <a:ext uri="{FF2B5EF4-FFF2-40B4-BE49-F238E27FC236}">
                  <a16:creationId xmlns:a16="http://schemas.microsoft.com/office/drawing/2014/main" id="{EFF54B2D-EA2B-4BCE-8A82-6DE44D9B8E03}"/>
                </a:ext>
              </a:extLst>
            </p:cNvPr>
            <p:cNvSpPr/>
            <p:nvPr/>
          </p:nvSpPr>
          <p:spPr>
            <a:xfrm>
              <a:off x="2611318" y="3950848"/>
              <a:ext cx="1383606" cy="212040"/>
            </a:xfrm>
            <a:prstGeom prst="rect">
              <a:avLst/>
            </a:prstGeom>
            <a:noFill/>
            <a:ln w="9360">
              <a:noFill/>
            </a:ln>
          </p:spPr>
          <p:txBody>
            <a:bodyPr wrap="none" lIns="90000" tIns="45000" rIns="90000" bIns="45000"/>
            <a:lstStyle/>
            <a:p>
              <a:pPr algn="ctr">
                <a:lnSpc>
                  <a:spcPct val="100000"/>
                </a:lnSpc>
              </a:pPr>
              <a:r>
                <a:rPr lang="en-US" sz="1000" b="1" dirty="0">
                  <a:solidFill>
                    <a:schemeClr val="bg1"/>
                  </a:solidFill>
                  <a:latin typeface="Arial"/>
                </a:rPr>
                <a:t>Workstream 2</a:t>
              </a:r>
              <a:endParaRPr lang="en-US" sz="1000" b="1" dirty="0">
                <a:solidFill>
                  <a:schemeClr val="bg1"/>
                </a:solidFill>
              </a:endParaRPr>
            </a:p>
          </p:txBody>
        </p:sp>
        <p:sp>
          <p:nvSpPr>
            <p:cNvPr id="154" name="CustomShape 21">
              <a:extLst>
                <a:ext uri="{FF2B5EF4-FFF2-40B4-BE49-F238E27FC236}">
                  <a16:creationId xmlns:a16="http://schemas.microsoft.com/office/drawing/2014/main" id="{1CC3F22B-3EDD-4316-9F18-623DF6E98CDA}"/>
                </a:ext>
              </a:extLst>
            </p:cNvPr>
            <p:cNvSpPr/>
            <p:nvPr/>
          </p:nvSpPr>
          <p:spPr>
            <a:xfrm>
              <a:off x="2611318" y="4443263"/>
              <a:ext cx="1383606" cy="212040"/>
            </a:xfrm>
            <a:prstGeom prst="rect">
              <a:avLst/>
            </a:prstGeom>
            <a:noFill/>
            <a:ln w="9360">
              <a:noFill/>
            </a:ln>
          </p:spPr>
          <p:txBody>
            <a:bodyPr wrap="none" lIns="90000" tIns="45000" rIns="90000" bIns="45000"/>
            <a:lstStyle/>
            <a:p>
              <a:pPr algn="ctr">
                <a:lnSpc>
                  <a:spcPct val="100000"/>
                </a:lnSpc>
              </a:pPr>
              <a:r>
                <a:rPr lang="en-US" sz="1000" b="1" dirty="0">
                  <a:solidFill>
                    <a:schemeClr val="bg1"/>
                  </a:solidFill>
                  <a:latin typeface="Arial"/>
                </a:rPr>
                <a:t>Workstream 3</a:t>
              </a:r>
              <a:endParaRPr lang="en-US" sz="1000" b="1" dirty="0">
                <a:solidFill>
                  <a:schemeClr val="bg1"/>
                </a:solidFill>
              </a:endParaRPr>
            </a:p>
          </p:txBody>
        </p:sp>
        <p:sp>
          <p:nvSpPr>
            <p:cNvPr id="155" name="CustomShape 21">
              <a:extLst>
                <a:ext uri="{FF2B5EF4-FFF2-40B4-BE49-F238E27FC236}">
                  <a16:creationId xmlns:a16="http://schemas.microsoft.com/office/drawing/2014/main" id="{592FA875-5C29-45D1-B43C-B5816F181F3A}"/>
                </a:ext>
              </a:extLst>
            </p:cNvPr>
            <p:cNvSpPr/>
            <p:nvPr/>
          </p:nvSpPr>
          <p:spPr>
            <a:xfrm>
              <a:off x="2611318" y="4935678"/>
              <a:ext cx="1383606" cy="212040"/>
            </a:xfrm>
            <a:prstGeom prst="rect">
              <a:avLst/>
            </a:prstGeom>
            <a:noFill/>
            <a:ln w="9360">
              <a:noFill/>
            </a:ln>
          </p:spPr>
          <p:txBody>
            <a:bodyPr wrap="none" lIns="90000" tIns="45000" rIns="90000" bIns="45000"/>
            <a:lstStyle/>
            <a:p>
              <a:pPr algn="ctr">
                <a:lnSpc>
                  <a:spcPct val="100000"/>
                </a:lnSpc>
              </a:pPr>
              <a:r>
                <a:rPr lang="en-US" sz="1000" b="1" dirty="0">
                  <a:solidFill>
                    <a:schemeClr val="bg1"/>
                  </a:solidFill>
                  <a:latin typeface="Arial"/>
                </a:rPr>
                <a:t>Workstream 4</a:t>
              </a:r>
              <a:endParaRPr lang="en-US" sz="1000" b="1" dirty="0">
                <a:solidFill>
                  <a:schemeClr val="bg1"/>
                </a:solidFill>
              </a:endParaRPr>
            </a:p>
          </p:txBody>
        </p:sp>
        <p:sp>
          <p:nvSpPr>
            <p:cNvPr id="156" name="CustomShape 21">
              <a:extLst>
                <a:ext uri="{FF2B5EF4-FFF2-40B4-BE49-F238E27FC236}">
                  <a16:creationId xmlns:a16="http://schemas.microsoft.com/office/drawing/2014/main" id="{1DD2E65D-CD71-4172-A773-0E2872098EE7}"/>
                </a:ext>
              </a:extLst>
            </p:cNvPr>
            <p:cNvSpPr/>
            <p:nvPr/>
          </p:nvSpPr>
          <p:spPr>
            <a:xfrm>
              <a:off x="2611318" y="5419214"/>
              <a:ext cx="1383606" cy="212040"/>
            </a:xfrm>
            <a:prstGeom prst="rect">
              <a:avLst/>
            </a:prstGeom>
            <a:noFill/>
            <a:ln w="9360">
              <a:noFill/>
            </a:ln>
          </p:spPr>
          <p:txBody>
            <a:bodyPr wrap="none" lIns="90000" tIns="45000" rIns="90000" bIns="45000"/>
            <a:lstStyle/>
            <a:p>
              <a:pPr algn="ctr">
                <a:lnSpc>
                  <a:spcPct val="100000"/>
                </a:lnSpc>
              </a:pPr>
              <a:r>
                <a:rPr lang="en-US" sz="1000" b="1" dirty="0">
                  <a:solidFill>
                    <a:schemeClr val="bg1"/>
                  </a:solidFill>
                  <a:latin typeface="Arial"/>
                </a:rPr>
                <a:t>Workstream 5</a:t>
              </a:r>
              <a:endParaRPr lang="en-US" sz="1000" b="1" dirty="0">
                <a:solidFill>
                  <a:schemeClr val="bg1"/>
                </a:solidFill>
              </a:endParaRPr>
            </a:p>
          </p:txBody>
        </p:sp>
      </p:grpSp>
    </p:spTree>
    <p:extLst>
      <p:ext uri="{BB962C8B-B14F-4D97-AF65-F5344CB8AC3E}">
        <p14:creationId xmlns:p14="http://schemas.microsoft.com/office/powerpoint/2010/main" val="701946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319741" y="466344"/>
            <a:ext cx="9441962" cy="865173"/>
          </a:xfrm>
          <a:prstGeom prst="rect">
            <a:avLst/>
          </a:prstGeom>
          <a:ln>
            <a:noFill/>
          </a:ln>
        </p:spPr>
        <p:txBody>
          <a:bodyPr wrap="square">
            <a:spAutoFit/>
          </a:bodyPr>
          <a:lstStyle/>
          <a:p>
            <a:pPr>
              <a:lnSpc>
                <a:spcPct val="107000"/>
              </a:lnSpc>
            </a:pPr>
            <a:r>
              <a:rPr lang="en-US" sz="2400" b="1" dirty="0">
                <a:solidFill>
                  <a:srgbClr val="002060"/>
                </a:solidFill>
              </a:rPr>
              <a:t>Example: Responsibility Schedule</a:t>
            </a:r>
            <a:endParaRPr lang="da-DK" sz="2400" b="1" dirty="0">
              <a:solidFill>
                <a:srgbClr val="002060"/>
              </a:solidFill>
            </a:endParaRPr>
          </a:p>
          <a:p>
            <a:pPr>
              <a:lnSpc>
                <a:spcPct val="107000"/>
              </a:lnSpc>
              <a:spcAft>
                <a:spcPts val="0"/>
              </a:spcAft>
            </a:pPr>
            <a:r>
              <a:rPr lang="da-DK" sz="2400" b="1" dirty="0">
                <a:solidFill>
                  <a:schemeClr val="accent1">
                    <a:lumMod val="50000"/>
                  </a:schemeClr>
                </a:solidFill>
                <a:ea typeface="SimSun" panose="02010600030101010101" pitchFamily="2" charset="-122"/>
              </a:rPr>
              <a:t>  </a:t>
            </a:r>
            <a:endParaRPr lang="da-DK" sz="2400" dirty="0">
              <a:solidFill>
                <a:schemeClr val="accent1">
                  <a:lumMod val="50000"/>
                </a:schemeClr>
              </a:solidFill>
              <a:ea typeface="SimSun" panose="02010600030101010101" pitchFamily="2" charset="-122"/>
            </a:endParaRPr>
          </a:p>
        </p:txBody>
      </p:sp>
      <p:pic>
        <p:nvPicPr>
          <p:cNvPr id="10" name="Billede 9">
            <a:extLst>
              <a:ext uri="{FF2B5EF4-FFF2-40B4-BE49-F238E27FC236}">
                <a16:creationId xmlns:a16="http://schemas.microsoft.com/office/drawing/2014/main" id="{0DF47714-2BD2-42E3-980D-E46D6DCEC3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1119" y="6296799"/>
            <a:ext cx="2359037" cy="198309"/>
          </a:xfrm>
          <a:prstGeom prst="rect">
            <a:avLst/>
          </a:prstGeom>
          <a:ln>
            <a:noFill/>
          </a:ln>
        </p:spPr>
      </p:pic>
      <p:cxnSp>
        <p:nvCxnSpPr>
          <p:cNvPr id="7" name="Lige forbindelse 6">
            <a:extLst>
              <a:ext uri="{FF2B5EF4-FFF2-40B4-BE49-F238E27FC236}">
                <a16:creationId xmlns:a16="http://schemas.microsoft.com/office/drawing/2014/main" id="{E4B8135A-E247-4EFE-898F-167D25B8812D}"/>
              </a:ext>
            </a:extLst>
          </p:cNvPr>
          <p:cNvCxnSpPr>
            <a:cxnSpLocks/>
          </p:cNvCxnSpPr>
          <p:nvPr/>
        </p:nvCxnSpPr>
        <p:spPr>
          <a:xfrm>
            <a:off x="1441328" y="908720"/>
            <a:ext cx="9428473"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Lige forbindelse 7">
            <a:extLst>
              <a:ext uri="{FF2B5EF4-FFF2-40B4-BE49-F238E27FC236}">
                <a16:creationId xmlns:a16="http://schemas.microsoft.com/office/drawing/2014/main" id="{A71AAAE3-730A-43F4-ADE7-67497BBA7CDB}"/>
              </a:ext>
            </a:extLst>
          </p:cNvPr>
          <p:cNvCxnSpPr/>
          <p:nvPr/>
        </p:nvCxnSpPr>
        <p:spPr>
          <a:xfrm>
            <a:off x="1425426" y="6244884"/>
            <a:ext cx="9361040"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Billede 8">
            <a:extLst>
              <a:ext uri="{FF2B5EF4-FFF2-40B4-BE49-F238E27FC236}">
                <a16:creationId xmlns:a16="http://schemas.microsoft.com/office/drawing/2014/main" id="{D28978A6-7C21-4E11-BDCE-AA4173879B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2367" y="6103570"/>
            <a:ext cx="245867" cy="282629"/>
          </a:xfrm>
          <a:prstGeom prst="rect">
            <a:avLst/>
          </a:prstGeom>
          <a:ln>
            <a:noFill/>
          </a:ln>
        </p:spPr>
      </p:pic>
      <p:sp>
        <p:nvSpPr>
          <p:cNvPr id="5" name="Rektangel 4">
            <a:extLst>
              <a:ext uri="{FF2B5EF4-FFF2-40B4-BE49-F238E27FC236}">
                <a16:creationId xmlns:a16="http://schemas.microsoft.com/office/drawing/2014/main" id="{578F08B0-6ED3-4F8D-ABF9-8053B2C58B71}"/>
              </a:ext>
            </a:extLst>
          </p:cNvPr>
          <p:cNvSpPr/>
          <p:nvPr/>
        </p:nvSpPr>
        <p:spPr>
          <a:xfrm>
            <a:off x="1352265" y="5825042"/>
            <a:ext cx="9526411" cy="446597"/>
          </a:xfrm>
          <a:prstGeom prst="rect">
            <a:avLst/>
          </a:prstGeom>
        </p:spPr>
        <p:txBody>
          <a:bodyPr wrap="square">
            <a:spAutoFit/>
          </a:bodyPr>
          <a:lstStyle/>
          <a:p>
            <a:pPr>
              <a:lnSpc>
                <a:spcPct val="107000"/>
              </a:lnSpc>
              <a:spcAft>
                <a:spcPts val="800"/>
              </a:spcAft>
            </a:pPr>
            <a:r>
              <a:rPr lang="en-US" sz="1100" dirty="0"/>
              <a:t>Note the people involved in the project in the top row, project participants, steering committee members and reference group members etc.                                    Note how each individual should be involved: R = Responsible. P = Performs. I = Informed. A = Approves. C = Must be consulted.</a:t>
            </a:r>
            <a:endParaRPr lang="da-DK" sz="1100" dirty="0"/>
          </a:p>
        </p:txBody>
      </p:sp>
      <p:graphicFrame>
        <p:nvGraphicFramePr>
          <p:cNvPr id="6" name="Tabel 5">
            <a:extLst>
              <a:ext uri="{FF2B5EF4-FFF2-40B4-BE49-F238E27FC236}">
                <a16:creationId xmlns:a16="http://schemas.microsoft.com/office/drawing/2014/main" id="{5F3611A2-BA24-47ED-AB76-68D0D062A6DD}"/>
              </a:ext>
            </a:extLst>
          </p:cNvPr>
          <p:cNvGraphicFramePr>
            <a:graphicFrameLocks noGrp="1"/>
          </p:cNvGraphicFramePr>
          <p:nvPr>
            <p:extLst>
              <p:ext uri="{D42A27DB-BD31-4B8C-83A1-F6EECF244321}">
                <p14:modId xmlns:p14="http://schemas.microsoft.com/office/powerpoint/2010/main" val="2396892980"/>
              </p:ext>
            </p:extLst>
          </p:nvPr>
        </p:nvGraphicFramePr>
        <p:xfrm>
          <a:off x="1441328" y="978896"/>
          <a:ext cx="9428469" cy="4883890"/>
        </p:xfrm>
        <a:graphic>
          <a:graphicData uri="http://schemas.openxmlformats.org/drawingml/2006/table">
            <a:tbl>
              <a:tblPr firstRow="1" firstCol="1" bandRow="1">
                <a:tableStyleId>{5C22544A-7EE6-4342-B048-85BDC9FD1C3A}</a:tableStyleId>
              </a:tblPr>
              <a:tblGrid>
                <a:gridCol w="1885413">
                  <a:extLst>
                    <a:ext uri="{9D8B030D-6E8A-4147-A177-3AD203B41FA5}">
                      <a16:colId xmlns:a16="http://schemas.microsoft.com/office/drawing/2014/main" val="840570579"/>
                    </a:ext>
                  </a:extLst>
                </a:gridCol>
                <a:gridCol w="628471">
                  <a:extLst>
                    <a:ext uri="{9D8B030D-6E8A-4147-A177-3AD203B41FA5}">
                      <a16:colId xmlns:a16="http://schemas.microsoft.com/office/drawing/2014/main" val="2108652366"/>
                    </a:ext>
                  </a:extLst>
                </a:gridCol>
                <a:gridCol w="628471">
                  <a:extLst>
                    <a:ext uri="{9D8B030D-6E8A-4147-A177-3AD203B41FA5}">
                      <a16:colId xmlns:a16="http://schemas.microsoft.com/office/drawing/2014/main" val="3433063683"/>
                    </a:ext>
                  </a:extLst>
                </a:gridCol>
                <a:gridCol w="628471">
                  <a:extLst>
                    <a:ext uri="{9D8B030D-6E8A-4147-A177-3AD203B41FA5}">
                      <a16:colId xmlns:a16="http://schemas.microsoft.com/office/drawing/2014/main" val="3299773773"/>
                    </a:ext>
                  </a:extLst>
                </a:gridCol>
                <a:gridCol w="628471">
                  <a:extLst>
                    <a:ext uri="{9D8B030D-6E8A-4147-A177-3AD203B41FA5}">
                      <a16:colId xmlns:a16="http://schemas.microsoft.com/office/drawing/2014/main" val="3291323698"/>
                    </a:ext>
                  </a:extLst>
                </a:gridCol>
                <a:gridCol w="628471">
                  <a:extLst>
                    <a:ext uri="{9D8B030D-6E8A-4147-A177-3AD203B41FA5}">
                      <a16:colId xmlns:a16="http://schemas.microsoft.com/office/drawing/2014/main" val="537119216"/>
                    </a:ext>
                  </a:extLst>
                </a:gridCol>
                <a:gridCol w="628471">
                  <a:extLst>
                    <a:ext uri="{9D8B030D-6E8A-4147-A177-3AD203B41FA5}">
                      <a16:colId xmlns:a16="http://schemas.microsoft.com/office/drawing/2014/main" val="4000478127"/>
                    </a:ext>
                  </a:extLst>
                </a:gridCol>
                <a:gridCol w="628471">
                  <a:extLst>
                    <a:ext uri="{9D8B030D-6E8A-4147-A177-3AD203B41FA5}">
                      <a16:colId xmlns:a16="http://schemas.microsoft.com/office/drawing/2014/main" val="2606697417"/>
                    </a:ext>
                  </a:extLst>
                </a:gridCol>
                <a:gridCol w="628471">
                  <a:extLst>
                    <a:ext uri="{9D8B030D-6E8A-4147-A177-3AD203B41FA5}">
                      <a16:colId xmlns:a16="http://schemas.microsoft.com/office/drawing/2014/main" val="2977200552"/>
                    </a:ext>
                  </a:extLst>
                </a:gridCol>
                <a:gridCol w="628471">
                  <a:extLst>
                    <a:ext uri="{9D8B030D-6E8A-4147-A177-3AD203B41FA5}">
                      <a16:colId xmlns:a16="http://schemas.microsoft.com/office/drawing/2014/main" val="3807640126"/>
                    </a:ext>
                  </a:extLst>
                </a:gridCol>
                <a:gridCol w="628471">
                  <a:extLst>
                    <a:ext uri="{9D8B030D-6E8A-4147-A177-3AD203B41FA5}">
                      <a16:colId xmlns:a16="http://schemas.microsoft.com/office/drawing/2014/main" val="882737797"/>
                    </a:ext>
                  </a:extLst>
                </a:gridCol>
                <a:gridCol w="629173">
                  <a:extLst>
                    <a:ext uri="{9D8B030D-6E8A-4147-A177-3AD203B41FA5}">
                      <a16:colId xmlns:a16="http://schemas.microsoft.com/office/drawing/2014/main" val="2740466875"/>
                    </a:ext>
                  </a:extLst>
                </a:gridCol>
                <a:gridCol w="629173">
                  <a:extLst>
                    <a:ext uri="{9D8B030D-6E8A-4147-A177-3AD203B41FA5}">
                      <a16:colId xmlns:a16="http://schemas.microsoft.com/office/drawing/2014/main" val="2916743178"/>
                    </a:ext>
                  </a:extLst>
                </a:gridCol>
              </a:tblGrid>
              <a:tr h="290834">
                <a:tc rowSpan="2">
                  <a:txBody>
                    <a:bodyPr/>
                    <a:lstStyle/>
                    <a:p>
                      <a:pPr>
                        <a:lnSpc>
                          <a:spcPct val="106000"/>
                        </a:lnSpc>
                      </a:pPr>
                      <a:r>
                        <a:rPr lang="en-US" sz="1200" b="1" kern="1200" dirty="0">
                          <a:solidFill>
                            <a:schemeClr val="tx1"/>
                          </a:solidFill>
                          <a:effectLst/>
                          <a:latin typeface="+mn-lt"/>
                          <a:ea typeface="+mn-ea"/>
                          <a:cs typeface="+mn-cs"/>
                        </a:rPr>
                        <a:t>Activities or milestones</a:t>
                      </a:r>
                      <a:endParaRPr lang="da-DK" sz="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60000"/>
                        <a:lumOff val="40000"/>
                      </a:schemeClr>
                    </a:solidFill>
                  </a:tcPr>
                </a:tc>
                <a:tc gridSpan="12">
                  <a:txBody>
                    <a:bodyPr/>
                    <a:lstStyle/>
                    <a:p>
                      <a:pPr algn="ctr">
                        <a:lnSpc>
                          <a:spcPct val="106000"/>
                        </a:lnSpc>
                      </a:pPr>
                      <a:r>
                        <a:rPr lang="en-US" sz="1200" b="1" kern="1200" dirty="0">
                          <a:solidFill>
                            <a:schemeClr val="tx1"/>
                          </a:solidFill>
                          <a:effectLst/>
                          <a:latin typeface="+mn-lt"/>
                          <a:ea typeface="+mn-ea"/>
                          <a:cs typeface="+mn-cs"/>
                        </a:rPr>
                        <a:t>Initials of the people involved</a:t>
                      </a:r>
                      <a:endParaRPr lang="da-DK" sz="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60000"/>
                        <a:lumOff val="40000"/>
                      </a:schemeClr>
                    </a:solidFill>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dirty="0"/>
                    </a:p>
                  </a:txBody>
                  <a:tcPr/>
                </a:tc>
                <a:extLst>
                  <a:ext uri="{0D108BD9-81ED-4DB2-BD59-A6C34878D82A}">
                    <a16:rowId xmlns:a16="http://schemas.microsoft.com/office/drawing/2014/main" val="1636796536"/>
                  </a:ext>
                </a:extLst>
              </a:tr>
              <a:tr h="287066">
                <a:tc vMerge="1">
                  <a:txBody>
                    <a:bodyPr/>
                    <a:lstStyle/>
                    <a:p>
                      <a:endParaRPr lang="da-DK"/>
                    </a:p>
                  </a:txBody>
                  <a:tcPr/>
                </a:tc>
                <a:tc>
                  <a:txBody>
                    <a:bodyPr/>
                    <a:lstStyle/>
                    <a:p>
                      <a:pPr>
                        <a:lnSpc>
                          <a:spcPct val="106000"/>
                        </a:lnSpc>
                      </a:pPr>
                      <a:r>
                        <a:rPr lang="da-DK" sz="1200" dirty="0">
                          <a:solidFill>
                            <a:schemeClr val="tx1"/>
                          </a:solidFill>
                          <a:effectLst/>
                        </a:rPr>
                        <a:t> JRO</a:t>
                      </a:r>
                      <a:endParaRPr lang="da-DK" sz="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60000"/>
                        <a:lumOff val="40000"/>
                      </a:schemeClr>
                    </a:solidFill>
                  </a:tcPr>
                </a:tc>
                <a:tc>
                  <a:txBody>
                    <a:bodyPr/>
                    <a:lstStyle/>
                    <a:p>
                      <a:pPr>
                        <a:lnSpc>
                          <a:spcPct val="106000"/>
                        </a:lnSpc>
                      </a:pPr>
                      <a:r>
                        <a:rPr lang="da-DK" sz="1200" dirty="0">
                          <a:solidFill>
                            <a:schemeClr val="tx1"/>
                          </a:solidFill>
                          <a:effectLst/>
                        </a:rPr>
                        <a:t> JKO</a:t>
                      </a:r>
                      <a:endParaRPr lang="da-DK" sz="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60000"/>
                        <a:lumOff val="40000"/>
                      </a:schemeClr>
                    </a:solidFill>
                  </a:tcPr>
                </a:tc>
                <a:tc>
                  <a:txBody>
                    <a:bodyPr/>
                    <a:lstStyle/>
                    <a:p>
                      <a:pPr>
                        <a:lnSpc>
                          <a:spcPct val="106000"/>
                        </a:lnSpc>
                      </a:pPr>
                      <a:r>
                        <a:rPr lang="da-DK" sz="1200" dirty="0">
                          <a:solidFill>
                            <a:schemeClr val="tx1"/>
                          </a:solidFill>
                          <a:effectLst/>
                        </a:rPr>
                        <a:t> BR</a:t>
                      </a:r>
                      <a:endParaRPr lang="da-DK" sz="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60000"/>
                        <a:lumOff val="40000"/>
                      </a:schemeClr>
                    </a:solidFill>
                  </a:tcPr>
                </a:tc>
                <a:tc>
                  <a:txBody>
                    <a:bodyPr/>
                    <a:lstStyle/>
                    <a:p>
                      <a:pPr>
                        <a:lnSpc>
                          <a:spcPct val="106000"/>
                        </a:lnSpc>
                      </a:pPr>
                      <a:r>
                        <a:rPr lang="da-DK" sz="1200" dirty="0">
                          <a:solidFill>
                            <a:schemeClr val="tx1"/>
                          </a:solidFill>
                          <a:effectLst/>
                        </a:rPr>
                        <a:t> NR</a:t>
                      </a:r>
                      <a:endParaRPr lang="da-DK" sz="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60000"/>
                        <a:lumOff val="40000"/>
                      </a:schemeClr>
                    </a:solidFill>
                  </a:tcPr>
                </a:tc>
                <a:tc>
                  <a:txBody>
                    <a:bodyPr/>
                    <a:lstStyle/>
                    <a:p>
                      <a:pPr>
                        <a:lnSpc>
                          <a:spcPct val="106000"/>
                        </a:lnSpc>
                      </a:pPr>
                      <a:r>
                        <a:rPr lang="da-DK" sz="1200" dirty="0">
                          <a:solidFill>
                            <a:schemeClr val="tx1"/>
                          </a:solidFill>
                          <a:effectLst/>
                        </a:rPr>
                        <a:t> PER</a:t>
                      </a:r>
                      <a:endParaRPr lang="da-DK" sz="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60000"/>
                        <a:lumOff val="40000"/>
                      </a:schemeClr>
                    </a:solidFill>
                  </a:tcPr>
                </a:tc>
                <a:tc>
                  <a:txBody>
                    <a:bodyPr/>
                    <a:lstStyle/>
                    <a:p>
                      <a:pPr>
                        <a:lnSpc>
                          <a:spcPct val="106000"/>
                        </a:lnSpc>
                      </a:pPr>
                      <a:r>
                        <a:rPr lang="da-DK" sz="1200" dirty="0">
                          <a:solidFill>
                            <a:schemeClr val="tx1"/>
                          </a:solidFill>
                          <a:effectLst/>
                        </a:rPr>
                        <a:t> KJR</a:t>
                      </a:r>
                      <a:endParaRPr lang="da-DK" sz="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60000"/>
                        <a:lumOff val="40000"/>
                      </a:schemeClr>
                    </a:solidFill>
                  </a:tcPr>
                </a:tc>
                <a:tc>
                  <a:txBody>
                    <a:bodyPr/>
                    <a:lstStyle/>
                    <a:p>
                      <a:pPr>
                        <a:lnSpc>
                          <a:spcPct val="106000"/>
                        </a:lnSpc>
                      </a:pPr>
                      <a:r>
                        <a:rPr lang="da-DK" sz="900" dirty="0">
                          <a:solidFill>
                            <a:schemeClr val="tx1"/>
                          </a:solidFill>
                          <a:effectLst/>
                        </a:rPr>
                        <a:t> </a:t>
                      </a:r>
                      <a:endParaRPr lang="da-DK" sz="9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60000"/>
                        <a:lumOff val="40000"/>
                      </a:schemeClr>
                    </a:solidFill>
                  </a:tcPr>
                </a:tc>
                <a:tc>
                  <a:txBody>
                    <a:bodyPr/>
                    <a:lstStyle/>
                    <a:p>
                      <a:pPr>
                        <a:lnSpc>
                          <a:spcPct val="106000"/>
                        </a:lnSpc>
                      </a:pPr>
                      <a:r>
                        <a:rPr lang="da-DK" sz="900" dirty="0">
                          <a:solidFill>
                            <a:schemeClr val="tx1"/>
                          </a:solidFill>
                          <a:effectLst/>
                        </a:rPr>
                        <a:t> </a:t>
                      </a:r>
                      <a:endParaRPr lang="da-DK" sz="9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60000"/>
                        <a:lumOff val="40000"/>
                      </a:schemeClr>
                    </a:solidFill>
                  </a:tcPr>
                </a:tc>
                <a:tc>
                  <a:txBody>
                    <a:bodyPr/>
                    <a:lstStyle/>
                    <a:p>
                      <a:pPr>
                        <a:lnSpc>
                          <a:spcPct val="106000"/>
                        </a:lnSpc>
                      </a:pPr>
                      <a:r>
                        <a:rPr lang="da-DK" sz="900" dirty="0">
                          <a:solidFill>
                            <a:schemeClr val="tx1"/>
                          </a:solidFill>
                          <a:effectLst/>
                        </a:rPr>
                        <a:t> </a:t>
                      </a:r>
                      <a:endParaRPr lang="da-DK" sz="9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60000"/>
                        <a:lumOff val="40000"/>
                      </a:schemeClr>
                    </a:solidFill>
                  </a:tcPr>
                </a:tc>
                <a:tc>
                  <a:txBody>
                    <a:bodyPr/>
                    <a:lstStyle/>
                    <a:p>
                      <a:pPr>
                        <a:lnSpc>
                          <a:spcPct val="106000"/>
                        </a:lnSpc>
                      </a:pPr>
                      <a:r>
                        <a:rPr lang="da-DK" sz="900" dirty="0">
                          <a:solidFill>
                            <a:schemeClr val="tx1"/>
                          </a:solidFill>
                          <a:effectLst/>
                        </a:rPr>
                        <a:t> </a:t>
                      </a:r>
                      <a:endParaRPr lang="da-DK" sz="9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60000"/>
                        <a:lumOff val="40000"/>
                      </a:schemeClr>
                    </a:solidFill>
                  </a:tcPr>
                </a:tc>
                <a:tc>
                  <a:txBody>
                    <a:bodyPr/>
                    <a:lstStyle/>
                    <a:p>
                      <a:pPr>
                        <a:lnSpc>
                          <a:spcPct val="106000"/>
                        </a:lnSpc>
                      </a:pPr>
                      <a:r>
                        <a:rPr lang="da-DK" sz="900" dirty="0">
                          <a:solidFill>
                            <a:schemeClr val="tx1"/>
                          </a:solidFill>
                          <a:effectLst/>
                        </a:rPr>
                        <a:t> </a:t>
                      </a:r>
                      <a:endParaRPr lang="da-DK" sz="9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60000"/>
                        <a:lumOff val="40000"/>
                      </a:schemeClr>
                    </a:solidFill>
                  </a:tcPr>
                </a:tc>
                <a:tc>
                  <a:txBody>
                    <a:bodyPr/>
                    <a:lstStyle/>
                    <a:p>
                      <a:pPr>
                        <a:lnSpc>
                          <a:spcPct val="106000"/>
                        </a:lnSpc>
                      </a:pPr>
                      <a:r>
                        <a:rPr lang="da-DK" sz="900" dirty="0">
                          <a:solidFill>
                            <a:schemeClr val="tx1"/>
                          </a:solidFill>
                          <a:effectLst/>
                        </a:rPr>
                        <a:t> </a:t>
                      </a:r>
                      <a:endParaRPr lang="da-DK" sz="9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60000"/>
                        <a:lumOff val="40000"/>
                      </a:schemeClr>
                    </a:solidFill>
                  </a:tcPr>
                </a:tc>
                <a:extLst>
                  <a:ext uri="{0D108BD9-81ED-4DB2-BD59-A6C34878D82A}">
                    <a16:rowId xmlns:a16="http://schemas.microsoft.com/office/drawing/2014/main" val="856363909"/>
                  </a:ext>
                </a:extLst>
              </a:tr>
              <a:tr h="287066">
                <a:tc>
                  <a:txBody>
                    <a:bodyPr/>
                    <a:lstStyle/>
                    <a:p>
                      <a:pPr>
                        <a:lnSpc>
                          <a:spcPct val="106000"/>
                        </a:lnSpc>
                      </a:pPr>
                      <a:r>
                        <a:rPr lang="en-US" sz="1200" b="1" noProof="0" dirty="0">
                          <a:solidFill>
                            <a:schemeClr val="tx1"/>
                          </a:solidFill>
                          <a:effectLst/>
                          <a:latin typeface="+mn-lt"/>
                        </a:rPr>
                        <a:t>Workstream</a:t>
                      </a:r>
                      <a:r>
                        <a:rPr lang="da-DK" sz="1200" b="1" dirty="0">
                          <a:solidFill>
                            <a:schemeClr val="tx1"/>
                          </a:solidFill>
                          <a:effectLst/>
                          <a:latin typeface="+mn-lt"/>
                        </a:rPr>
                        <a:t> 1</a:t>
                      </a:r>
                      <a:endParaRPr lang="da-DK" sz="1200" b="1" dirty="0">
                        <a:solidFill>
                          <a:schemeClr val="tx1"/>
                        </a:solidFill>
                        <a:effectLst/>
                        <a:latin typeface="+mn-lt"/>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b="1" dirty="0">
                          <a:effectLst/>
                        </a:rPr>
                        <a:t> R</a:t>
                      </a:r>
                      <a:endParaRPr lang="da-DK" sz="1200" b="1"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a:effectLst/>
                        </a:rPr>
                        <a:t> </a:t>
                      </a:r>
                      <a:endParaRPr lang="da-DK" sz="120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a:effectLst/>
                        </a:rPr>
                        <a:t> </a:t>
                      </a:r>
                      <a:endParaRPr lang="da-DK" sz="120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a:effectLst/>
                        </a:rPr>
                        <a:t> </a:t>
                      </a:r>
                      <a:endParaRPr lang="da-DK" sz="120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a:effectLst/>
                        </a:rPr>
                        <a:t> </a:t>
                      </a:r>
                      <a:endParaRPr lang="da-DK" sz="120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extLst>
                  <a:ext uri="{0D108BD9-81ED-4DB2-BD59-A6C34878D82A}">
                    <a16:rowId xmlns:a16="http://schemas.microsoft.com/office/drawing/2014/main" val="3108330897"/>
                  </a:ext>
                </a:extLst>
              </a:tr>
              <a:tr h="287066">
                <a:tc>
                  <a:txBody>
                    <a:bodyPr/>
                    <a:lstStyle/>
                    <a:p>
                      <a:pPr>
                        <a:lnSpc>
                          <a:spcPct val="106000"/>
                        </a:lnSpc>
                      </a:pPr>
                      <a:r>
                        <a:rPr lang="en-US" sz="1200" b="0" noProof="0" dirty="0">
                          <a:solidFill>
                            <a:schemeClr val="tx1"/>
                          </a:solidFill>
                          <a:effectLst/>
                          <a:latin typeface="+mn-lt"/>
                        </a:rPr>
                        <a:t>Milestone</a:t>
                      </a:r>
                      <a:r>
                        <a:rPr lang="da-DK" sz="1200" b="0" dirty="0">
                          <a:solidFill>
                            <a:schemeClr val="tx1"/>
                          </a:solidFill>
                          <a:effectLst/>
                          <a:latin typeface="+mn-lt"/>
                        </a:rPr>
                        <a:t> 1,1</a:t>
                      </a:r>
                      <a:endParaRPr lang="da-DK" sz="1200" b="0" dirty="0">
                        <a:solidFill>
                          <a:schemeClr val="tx1"/>
                        </a:solidFill>
                        <a:effectLst/>
                        <a:latin typeface="+mn-lt"/>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A</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I</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I</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R + P</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P</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C</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extLst>
                  <a:ext uri="{0D108BD9-81ED-4DB2-BD59-A6C34878D82A}">
                    <a16:rowId xmlns:a16="http://schemas.microsoft.com/office/drawing/2014/main" val="2072813414"/>
                  </a:ext>
                </a:extLst>
              </a:tr>
              <a:tr h="287066">
                <a:tc>
                  <a:txBody>
                    <a:bodyPr/>
                    <a:lstStyle/>
                    <a:p>
                      <a:pPr marL="0" marR="0" lvl="0" indent="0" algn="l" defTabSz="914400" rtl="0" eaLnBrk="1" fontAlgn="auto" latinLnBrk="0" hangingPunct="1">
                        <a:lnSpc>
                          <a:spcPct val="106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Milestone</a:t>
                      </a:r>
                      <a:r>
                        <a:rPr kumimoji="0" lang="da-DK" sz="1200" b="0" i="0" u="none" strike="noStrike" kern="1200" cap="none" spc="0" normalizeH="0" baseline="0" noProof="0" dirty="0">
                          <a:ln>
                            <a:noFill/>
                          </a:ln>
                          <a:solidFill>
                            <a:prstClr val="black"/>
                          </a:solidFill>
                          <a:effectLst/>
                          <a:uLnTx/>
                          <a:uFillTx/>
                          <a:latin typeface="Calibri" panose="020F0502020204030204"/>
                          <a:ea typeface="+mn-ea"/>
                          <a:cs typeface="+mn-cs"/>
                        </a:rPr>
                        <a:t> 1,2</a:t>
                      </a:r>
                      <a:endParaRPr kumimoji="0" lang="da-DK"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R</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A</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I</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P</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P</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P</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extLst>
                  <a:ext uri="{0D108BD9-81ED-4DB2-BD59-A6C34878D82A}">
                    <a16:rowId xmlns:a16="http://schemas.microsoft.com/office/drawing/2014/main" val="3792667933"/>
                  </a:ext>
                </a:extLst>
              </a:tr>
              <a:tr h="287066">
                <a:tc>
                  <a:txBody>
                    <a:bodyPr/>
                    <a:lstStyle/>
                    <a:p>
                      <a:pPr marL="0" marR="0" lvl="0" indent="0" algn="l" defTabSz="914400" rtl="0" eaLnBrk="1" fontAlgn="auto" latinLnBrk="0" hangingPunct="1">
                        <a:lnSpc>
                          <a:spcPct val="106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Milestone</a:t>
                      </a:r>
                      <a:r>
                        <a:rPr kumimoji="0" lang="da-DK" sz="1200" b="0" i="0" u="none" strike="noStrike" kern="1200" cap="none" spc="0" normalizeH="0" baseline="0" noProof="0" dirty="0">
                          <a:ln>
                            <a:noFill/>
                          </a:ln>
                          <a:solidFill>
                            <a:prstClr val="black"/>
                          </a:solidFill>
                          <a:effectLst/>
                          <a:uLnTx/>
                          <a:uFillTx/>
                          <a:latin typeface="Calibri" panose="020F0502020204030204"/>
                          <a:ea typeface="+mn-ea"/>
                          <a:cs typeface="+mn-cs"/>
                        </a:rPr>
                        <a:t> 1,3</a:t>
                      </a:r>
                      <a:endParaRPr kumimoji="0" lang="da-DK"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A</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I</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I</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C</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R + P</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C</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extLst>
                  <a:ext uri="{0D108BD9-81ED-4DB2-BD59-A6C34878D82A}">
                    <a16:rowId xmlns:a16="http://schemas.microsoft.com/office/drawing/2014/main" val="2564759074"/>
                  </a:ext>
                </a:extLst>
              </a:tr>
              <a:tr h="287066">
                <a:tc>
                  <a:txBody>
                    <a:bodyPr/>
                    <a:lstStyle/>
                    <a:p>
                      <a:pPr>
                        <a:lnSpc>
                          <a:spcPct val="106000"/>
                        </a:lnSpc>
                      </a:pPr>
                      <a:endParaRPr lang="da-DK" sz="1200" dirty="0">
                        <a:effectLst/>
                        <a:latin typeface="+mn-lt"/>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extLst>
                  <a:ext uri="{0D108BD9-81ED-4DB2-BD59-A6C34878D82A}">
                    <a16:rowId xmlns:a16="http://schemas.microsoft.com/office/drawing/2014/main" val="755497831"/>
                  </a:ext>
                </a:extLst>
              </a:tr>
              <a:tr h="287066">
                <a:tc>
                  <a:txBody>
                    <a:bodyPr/>
                    <a:lstStyle/>
                    <a:p>
                      <a:pPr>
                        <a:lnSpc>
                          <a:spcPct val="106000"/>
                        </a:lnSpc>
                      </a:pPr>
                      <a:r>
                        <a:rPr lang="en-US" sz="1200" b="1" noProof="0" dirty="0">
                          <a:solidFill>
                            <a:schemeClr val="tx1"/>
                          </a:solidFill>
                          <a:effectLst/>
                          <a:latin typeface="+mn-lt"/>
                        </a:rPr>
                        <a:t>Workstream</a:t>
                      </a:r>
                      <a:r>
                        <a:rPr lang="da-DK" sz="1200" b="1" dirty="0">
                          <a:solidFill>
                            <a:schemeClr val="tx1"/>
                          </a:solidFill>
                          <a:effectLst/>
                          <a:latin typeface="+mn-lt"/>
                        </a:rPr>
                        <a:t> 2</a:t>
                      </a:r>
                      <a:endParaRPr lang="da-DK" sz="1200" b="1" dirty="0">
                        <a:effectLst/>
                        <a:latin typeface="+mn-lt"/>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b="1" dirty="0">
                          <a:effectLst/>
                        </a:rPr>
                        <a:t> R</a:t>
                      </a:r>
                      <a:endParaRPr lang="da-DK" sz="1200" b="1"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extLst>
                  <a:ext uri="{0D108BD9-81ED-4DB2-BD59-A6C34878D82A}">
                    <a16:rowId xmlns:a16="http://schemas.microsoft.com/office/drawing/2014/main" val="2548120081"/>
                  </a:ext>
                </a:extLst>
              </a:tr>
              <a:tr h="287066">
                <a:tc>
                  <a:txBody>
                    <a:bodyPr/>
                    <a:lstStyle/>
                    <a:p>
                      <a:pPr marL="0" marR="0" lvl="0" indent="0" algn="l" defTabSz="914400" rtl="0" eaLnBrk="1" fontAlgn="auto" latinLnBrk="0" hangingPunct="1">
                        <a:lnSpc>
                          <a:spcPct val="106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Milestone</a:t>
                      </a:r>
                      <a:r>
                        <a:rPr kumimoji="0" lang="da-DK" sz="1200" b="0" i="0" u="none" strike="noStrike" kern="1200" cap="none" spc="0" normalizeH="0" baseline="0" noProof="0" dirty="0">
                          <a:ln>
                            <a:noFill/>
                          </a:ln>
                          <a:solidFill>
                            <a:prstClr val="black"/>
                          </a:solidFill>
                          <a:effectLst/>
                          <a:uLnTx/>
                          <a:uFillTx/>
                          <a:latin typeface="Calibri" panose="020F0502020204030204"/>
                          <a:ea typeface="+mn-ea"/>
                          <a:cs typeface="+mn-cs"/>
                        </a:rPr>
                        <a:t> 2,1</a:t>
                      </a:r>
                      <a:endParaRPr kumimoji="0" lang="da-DK"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A</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R</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I</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P</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C</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P</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extLst>
                  <a:ext uri="{0D108BD9-81ED-4DB2-BD59-A6C34878D82A}">
                    <a16:rowId xmlns:a16="http://schemas.microsoft.com/office/drawing/2014/main" val="3536659964"/>
                  </a:ext>
                </a:extLst>
              </a:tr>
              <a:tr h="287066">
                <a:tc>
                  <a:txBody>
                    <a:bodyPr/>
                    <a:lstStyle/>
                    <a:p>
                      <a:pPr marL="0" marR="0" lvl="0" indent="0" algn="l" defTabSz="914400" rtl="0" eaLnBrk="1" fontAlgn="auto" latinLnBrk="0" hangingPunct="1">
                        <a:lnSpc>
                          <a:spcPct val="106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Milestone</a:t>
                      </a:r>
                      <a:r>
                        <a:rPr kumimoji="0" lang="da-DK" sz="1200" b="0" i="0" u="none" strike="noStrike" kern="1200" cap="none" spc="0" normalizeH="0" baseline="0" noProof="0" dirty="0">
                          <a:ln>
                            <a:noFill/>
                          </a:ln>
                          <a:solidFill>
                            <a:prstClr val="black"/>
                          </a:solidFill>
                          <a:effectLst/>
                          <a:uLnTx/>
                          <a:uFillTx/>
                          <a:latin typeface="Calibri" panose="020F0502020204030204"/>
                          <a:ea typeface="+mn-ea"/>
                          <a:cs typeface="+mn-cs"/>
                        </a:rPr>
                        <a:t> 2,2</a:t>
                      </a:r>
                      <a:endParaRPr kumimoji="0" lang="da-DK"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A</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I</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C</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R + P</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C</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extLst>
                  <a:ext uri="{0D108BD9-81ED-4DB2-BD59-A6C34878D82A}">
                    <a16:rowId xmlns:a16="http://schemas.microsoft.com/office/drawing/2014/main" val="2536717477"/>
                  </a:ext>
                </a:extLst>
              </a:tr>
              <a:tr h="287066">
                <a:tc>
                  <a:txBody>
                    <a:bodyPr/>
                    <a:lstStyle/>
                    <a:p>
                      <a:pPr marL="0" marR="0" lvl="0" indent="0" algn="l" defTabSz="914400" rtl="0" eaLnBrk="1" fontAlgn="auto" latinLnBrk="0" hangingPunct="1">
                        <a:lnSpc>
                          <a:spcPct val="106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Milestone</a:t>
                      </a:r>
                      <a:r>
                        <a:rPr kumimoji="0" lang="da-DK" sz="1200" b="0" i="0" u="none" strike="noStrike" kern="1200" cap="none" spc="0" normalizeH="0" baseline="0" noProof="0" dirty="0">
                          <a:ln>
                            <a:noFill/>
                          </a:ln>
                          <a:solidFill>
                            <a:prstClr val="black"/>
                          </a:solidFill>
                          <a:effectLst/>
                          <a:uLnTx/>
                          <a:uFillTx/>
                          <a:latin typeface="Calibri" panose="020F0502020204030204"/>
                          <a:ea typeface="+mn-ea"/>
                          <a:cs typeface="+mn-cs"/>
                        </a:rPr>
                        <a:t> 2,3</a:t>
                      </a:r>
                      <a:endParaRPr kumimoji="0" lang="da-DK"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A</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I</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C</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R + P</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P</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extLst>
                  <a:ext uri="{0D108BD9-81ED-4DB2-BD59-A6C34878D82A}">
                    <a16:rowId xmlns:a16="http://schemas.microsoft.com/office/drawing/2014/main" val="779523834"/>
                  </a:ext>
                </a:extLst>
              </a:tr>
              <a:tr h="287066">
                <a:tc>
                  <a:txBody>
                    <a:bodyPr/>
                    <a:lstStyle/>
                    <a:p>
                      <a:pPr>
                        <a:lnSpc>
                          <a:spcPct val="106000"/>
                        </a:lnSpc>
                      </a:pPr>
                      <a:r>
                        <a:rPr lang="da-DK" sz="1200" dirty="0">
                          <a:effectLst/>
                          <a:latin typeface="+mn-lt"/>
                        </a:rPr>
                        <a:t> </a:t>
                      </a:r>
                      <a:endParaRPr lang="da-DK" sz="1200" dirty="0">
                        <a:effectLst/>
                        <a:latin typeface="+mn-lt"/>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a:effectLst/>
                        </a:rPr>
                        <a:t> </a:t>
                      </a:r>
                      <a:endParaRPr lang="da-DK" sz="120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extLst>
                  <a:ext uri="{0D108BD9-81ED-4DB2-BD59-A6C34878D82A}">
                    <a16:rowId xmlns:a16="http://schemas.microsoft.com/office/drawing/2014/main" val="3706856901"/>
                  </a:ext>
                </a:extLst>
              </a:tr>
              <a:tr h="287066">
                <a:tc>
                  <a:txBody>
                    <a:bodyPr/>
                    <a:lstStyle/>
                    <a:p>
                      <a:pPr>
                        <a:lnSpc>
                          <a:spcPct val="106000"/>
                        </a:lnSpc>
                      </a:pPr>
                      <a:r>
                        <a:rPr lang="en-US" sz="1200" b="1" noProof="0" dirty="0">
                          <a:solidFill>
                            <a:schemeClr val="tx1"/>
                          </a:solidFill>
                          <a:effectLst/>
                          <a:latin typeface="+mn-lt"/>
                        </a:rPr>
                        <a:t>Workstream</a:t>
                      </a:r>
                      <a:r>
                        <a:rPr lang="da-DK" sz="1200" b="1" dirty="0">
                          <a:solidFill>
                            <a:schemeClr val="tx1"/>
                          </a:solidFill>
                          <a:effectLst/>
                          <a:latin typeface="+mn-lt"/>
                        </a:rPr>
                        <a:t> 3</a:t>
                      </a:r>
                      <a:endParaRPr lang="da-DK" sz="1200" b="1" dirty="0">
                        <a:effectLst/>
                        <a:latin typeface="+mn-lt"/>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a:t>
                      </a:r>
                      <a:r>
                        <a:rPr lang="da-DK" sz="1200" b="1" dirty="0">
                          <a:effectLst/>
                        </a:rPr>
                        <a:t>R</a:t>
                      </a:r>
                      <a:endParaRPr lang="da-DK" sz="1200" b="1"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extLst>
                  <a:ext uri="{0D108BD9-81ED-4DB2-BD59-A6C34878D82A}">
                    <a16:rowId xmlns:a16="http://schemas.microsoft.com/office/drawing/2014/main" val="1706886256"/>
                  </a:ext>
                </a:extLst>
              </a:tr>
              <a:tr h="287066">
                <a:tc>
                  <a:txBody>
                    <a:bodyPr/>
                    <a:lstStyle/>
                    <a:p>
                      <a:pPr marL="0" marR="0" lvl="0" indent="0" algn="l" defTabSz="914400" rtl="0" eaLnBrk="1" fontAlgn="auto" latinLnBrk="0" hangingPunct="1">
                        <a:lnSpc>
                          <a:spcPct val="106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Milestone</a:t>
                      </a:r>
                      <a:r>
                        <a:rPr kumimoji="0" lang="da-DK" sz="1200" b="0" i="0" u="none" strike="noStrike" kern="1200" cap="none" spc="0" normalizeH="0" baseline="0" noProof="0" dirty="0">
                          <a:ln>
                            <a:noFill/>
                          </a:ln>
                          <a:solidFill>
                            <a:prstClr val="black"/>
                          </a:solidFill>
                          <a:effectLst/>
                          <a:uLnTx/>
                          <a:uFillTx/>
                          <a:latin typeface="Calibri" panose="020F0502020204030204"/>
                          <a:ea typeface="+mn-ea"/>
                          <a:cs typeface="+mn-cs"/>
                        </a:rPr>
                        <a:t> 3,1</a:t>
                      </a:r>
                      <a:endParaRPr kumimoji="0" lang="da-DK"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A</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I</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R</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P</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C</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1200" dirty="0">
                          <a:effectLst/>
                        </a:rPr>
                        <a:t> P</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extLst>
                  <a:ext uri="{0D108BD9-81ED-4DB2-BD59-A6C34878D82A}">
                    <a16:rowId xmlns:a16="http://schemas.microsoft.com/office/drawing/2014/main" val="3284328126"/>
                  </a:ext>
                </a:extLst>
              </a:tr>
              <a:tr h="287066">
                <a:tc>
                  <a:txBody>
                    <a:bodyPr/>
                    <a:lstStyle/>
                    <a:p>
                      <a:pPr marL="0" marR="0" lvl="0" indent="0" algn="l" defTabSz="914400" rtl="0" eaLnBrk="1" fontAlgn="auto" latinLnBrk="0" hangingPunct="1">
                        <a:lnSpc>
                          <a:spcPct val="106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Milestone</a:t>
                      </a:r>
                      <a:r>
                        <a:rPr kumimoji="0" lang="da-DK" sz="1200" b="0" i="0" u="none" strike="noStrike" kern="1200" cap="none" spc="0" normalizeH="0" baseline="0" noProof="0" dirty="0">
                          <a:ln>
                            <a:noFill/>
                          </a:ln>
                          <a:solidFill>
                            <a:prstClr val="black"/>
                          </a:solidFill>
                          <a:effectLst/>
                          <a:uLnTx/>
                          <a:uFillTx/>
                          <a:latin typeface="Calibri" panose="020F0502020204030204"/>
                          <a:ea typeface="+mn-ea"/>
                          <a:cs typeface="+mn-cs"/>
                        </a:rPr>
                        <a:t> 3,2</a:t>
                      </a:r>
                      <a:endParaRPr kumimoji="0" lang="da-DK"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A</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I</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R</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C</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P</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1200" dirty="0">
                          <a:effectLst/>
                        </a:rPr>
                        <a:t> P</a:t>
                      </a:r>
                      <a:endParaRPr lang="da-DK"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extLst>
                  <a:ext uri="{0D108BD9-81ED-4DB2-BD59-A6C34878D82A}">
                    <a16:rowId xmlns:a16="http://schemas.microsoft.com/office/drawing/2014/main" val="3173695327"/>
                  </a:ext>
                </a:extLst>
              </a:tr>
              <a:tr h="287066">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extLst>
                  <a:ext uri="{0D108BD9-81ED-4DB2-BD59-A6C34878D82A}">
                    <a16:rowId xmlns:a16="http://schemas.microsoft.com/office/drawing/2014/main" val="1952470354"/>
                  </a:ext>
                </a:extLst>
              </a:tr>
              <a:tr h="287066">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extLst>
                  <a:ext uri="{0D108BD9-81ED-4DB2-BD59-A6C34878D82A}">
                    <a16:rowId xmlns:a16="http://schemas.microsoft.com/office/drawing/2014/main" val="63516144"/>
                  </a:ext>
                </a:extLst>
              </a:tr>
            </a:tbl>
          </a:graphicData>
        </a:graphic>
      </p:graphicFrame>
    </p:spTree>
    <p:extLst>
      <p:ext uri="{BB962C8B-B14F-4D97-AF65-F5344CB8AC3E}">
        <p14:creationId xmlns:p14="http://schemas.microsoft.com/office/powerpoint/2010/main" val="3978168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319741" y="466344"/>
            <a:ext cx="9441962" cy="865173"/>
          </a:xfrm>
          <a:prstGeom prst="rect">
            <a:avLst/>
          </a:prstGeom>
          <a:ln>
            <a:noFill/>
          </a:ln>
        </p:spPr>
        <p:txBody>
          <a:bodyPr wrap="square">
            <a:spAutoFit/>
          </a:bodyPr>
          <a:lstStyle/>
          <a:p>
            <a:pPr>
              <a:lnSpc>
                <a:spcPct val="107000"/>
              </a:lnSpc>
            </a:pPr>
            <a:r>
              <a:rPr lang="da-DK" sz="2400" b="1" dirty="0">
                <a:solidFill>
                  <a:schemeClr val="accent1">
                    <a:lumMod val="50000"/>
                  </a:schemeClr>
                </a:solidFill>
                <a:ea typeface="SimSun" panose="02010600030101010101" pitchFamily="2" charset="-122"/>
              </a:rPr>
              <a:t>Template 1: </a:t>
            </a:r>
            <a:r>
              <a:rPr lang="en-US" sz="2400" b="1" dirty="0">
                <a:solidFill>
                  <a:srgbClr val="002060"/>
                </a:solidFill>
              </a:rPr>
              <a:t>Responsibility Schedule</a:t>
            </a:r>
            <a:endParaRPr lang="da-DK" sz="2400" b="1" dirty="0">
              <a:solidFill>
                <a:srgbClr val="002060"/>
              </a:solidFill>
            </a:endParaRPr>
          </a:p>
          <a:p>
            <a:pPr>
              <a:lnSpc>
                <a:spcPct val="107000"/>
              </a:lnSpc>
              <a:spcAft>
                <a:spcPts val="0"/>
              </a:spcAft>
            </a:pPr>
            <a:r>
              <a:rPr lang="da-DK" sz="2400" b="1" dirty="0">
                <a:solidFill>
                  <a:schemeClr val="accent1">
                    <a:lumMod val="50000"/>
                  </a:schemeClr>
                </a:solidFill>
                <a:ea typeface="SimSun" panose="02010600030101010101" pitchFamily="2" charset="-122"/>
              </a:rPr>
              <a:t>  </a:t>
            </a:r>
            <a:endParaRPr lang="da-DK" sz="2400" dirty="0">
              <a:solidFill>
                <a:schemeClr val="accent1">
                  <a:lumMod val="50000"/>
                </a:schemeClr>
              </a:solidFill>
              <a:ea typeface="SimSun" panose="02010600030101010101" pitchFamily="2" charset="-122"/>
            </a:endParaRPr>
          </a:p>
        </p:txBody>
      </p:sp>
      <p:pic>
        <p:nvPicPr>
          <p:cNvPr id="10" name="Billede 9">
            <a:extLst>
              <a:ext uri="{FF2B5EF4-FFF2-40B4-BE49-F238E27FC236}">
                <a16:creationId xmlns:a16="http://schemas.microsoft.com/office/drawing/2014/main" id="{0DF47714-2BD2-42E3-980D-E46D6DCEC3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1119" y="6296799"/>
            <a:ext cx="2359037" cy="198309"/>
          </a:xfrm>
          <a:prstGeom prst="rect">
            <a:avLst/>
          </a:prstGeom>
          <a:ln>
            <a:noFill/>
          </a:ln>
        </p:spPr>
      </p:pic>
      <p:cxnSp>
        <p:nvCxnSpPr>
          <p:cNvPr id="7" name="Lige forbindelse 6">
            <a:extLst>
              <a:ext uri="{FF2B5EF4-FFF2-40B4-BE49-F238E27FC236}">
                <a16:creationId xmlns:a16="http://schemas.microsoft.com/office/drawing/2014/main" id="{E4B8135A-E247-4EFE-898F-167D25B8812D}"/>
              </a:ext>
            </a:extLst>
          </p:cNvPr>
          <p:cNvCxnSpPr>
            <a:cxnSpLocks/>
          </p:cNvCxnSpPr>
          <p:nvPr/>
        </p:nvCxnSpPr>
        <p:spPr>
          <a:xfrm>
            <a:off x="1441328" y="908720"/>
            <a:ext cx="9428473"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Lige forbindelse 7">
            <a:extLst>
              <a:ext uri="{FF2B5EF4-FFF2-40B4-BE49-F238E27FC236}">
                <a16:creationId xmlns:a16="http://schemas.microsoft.com/office/drawing/2014/main" id="{A71AAAE3-730A-43F4-ADE7-67497BBA7CDB}"/>
              </a:ext>
            </a:extLst>
          </p:cNvPr>
          <p:cNvCxnSpPr/>
          <p:nvPr/>
        </p:nvCxnSpPr>
        <p:spPr>
          <a:xfrm>
            <a:off x="1425426" y="6244884"/>
            <a:ext cx="9361040"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Billede 8">
            <a:extLst>
              <a:ext uri="{FF2B5EF4-FFF2-40B4-BE49-F238E27FC236}">
                <a16:creationId xmlns:a16="http://schemas.microsoft.com/office/drawing/2014/main" id="{D28978A6-7C21-4E11-BDCE-AA4173879B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2367" y="6103570"/>
            <a:ext cx="245867" cy="282629"/>
          </a:xfrm>
          <a:prstGeom prst="rect">
            <a:avLst/>
          </a:prstGeom>
          <a:ln>
            <a:noFill/>
          </a:ln>
        </p:spPr>
      </p:pic>
      <p:sp>
        <p:nvSpPr>
          <p:cNvPr id="5" name="Rektangel 4">
            <a:extLst>
              <a:ext uri="{FF2B5EF4-FFF2-40B4-BE49-F238E27FC236}">
                <a16:creationId xmlns:a16="http://schemas.microsoft.com/office/drawing/2014/main" id="{578F08B0-6ED3-4F8D-ABF9-8053B2C58B71}"/>
              </a:ext>
            </a:extLst>
          </p:cNvPr>
          <p:cNvSpPr/>
          <p:nvPr/>
        </p:nvSpPr>
        <p:spPr>
          <a:xfrm>
            <a:off x="1352265" y="5825042"/>
            <a:ext cx="9526411" cy="446597"/>
          </a:xfrm>
          <a:prstGeom prst="rect">
            <a:avLst/>
          </a:prstGeom>
        </p:spPr>
        <p:txBody>
          <a:bodyPr wrap="square">
            <a:spAutoFit/>
          </a:bodyPr>
          <a:lstStyle/>
          <a:p>
            <a:pPr>
              <a:lnSpc>
                <a:spcPct val="107000"/>
              </a:lnSpc>
              <a:spcAft>
                <a:spcPts val="800"/>
              </a:spcAft>
            </a:pPr>
            <a:r>
              <a:rPr lang="en-US" sz="1100" dirty="0"/>
              <a:t>Note the people involved in the project in the top row, project participants, steering committee members and reference group members etc.                                    Note how each individual should be involved: R = Responsible. P = Performs. I = Informed. A = Approves. C = Must be consulted.</a:t>
            </a:r>
            <a:endParaRPr lang="da-DK" sz="1100" dirty="0"/>
          </a:p>
        </p:txBody>
      </p:sp>
      <p:graphicFrame>
        <p:nvGraphicFramePr>
          <p:cNvPr id="6" name="Tabel 5">
            <a:extLst>
              <a:ext uri="{FF2B5EF4-FFF2-40B4-BE49-F238E27FC236}">
                <a16:creationId xmlns:a16="http://schemas.microsoft.com/office/drawing/2014/main" id="{5F3611A2-BA24-47ED-AB76-68D0D062A6DD}"/>
              </a:ext>
            </a:extLst>
          </p:cNvPr>
          <p:cNvGraphicFramePr>
            <a:graphicFrameLocks noGrp="1"/>
          </p:cNvGraphicFramePr>
          <p:nvPr>
            <p:extLst/>
          </p:nvPr>
        </p:nvGraphicFramePr>
        <p:xfrm>
          <a:off x="1441328" y="978896"/>
          <a:ext cx="9428469" cy="4883890"/>
        </p:xfrm>
        <a:graphic>
          <a:graphicData uri="http://schemas.openxmlformats.org/drawingml/2006/table">
            <a:tbl>
              <a:tblPr firstRow="1" firstCol="1" bandRow="1">
                <a:tableStyleId>{5C22544A-7EE6-4342-B048-85BDC9FD1C3A}</a:tableStyleId>
              </a:tblPr>
              <a:tblGrid>
                <a:gridCol w="1885413">
                  <a:extLst>
                    <a:ext uri="{9D8B030D-6E8A-4147-A177-3AD203B41FA5}">
                      <a16:colId xmlns:a16="http://schemas.microsoft.com/office/drawing/2014/main" val="840570579"/>
                    </a:ext>
                  </a:extLst>
                </a:gridCol>
                <a:gridCol w="628471">
                  <a:extLst>
                    <a:ext uri="{9D8B030D-6E8A-4147-A177-3AD203B41FA5}">
                      <a16:colId xmlns:a16="http://schemas.microsoft.com/office/drawing/2014/main" val="2108652366"/>
                    </a:ext>
                  </a:extLst>
                </a:gridCol>
                <a:gridCol w="628471">
                  <a:extLst>
                    <a:ext uri="{9D8B030D-6E8A-4147-A177-3AD203B41FA5}">
                      <a16:colId xmlns:a16="http://schemas.microsoft.com/office/drawing/2014/main" val="3433063683"/>
                    </a:ext>
                  </a:extLst>
                </a:gridCol>
                <a:gridCol w="628471">
                  <a:extLst>
                    <a:ext uri="{9D8B030D-6E8A-4147-A177-3AD203B41FA5}">
                      <a16:colId xmlns:a16="http://schemas.microsoft.com/office/drawing/2014/main" val="3299773773"/>
                    </a:ext>
                  </a:extLst>
                </a:gridCol>
                <a:gridCol w="628471">
                  <a:extLst>
                    <a:ext uri="{9D8B030D-6E8A-4147-A177-3AD203B41FA5}">
                      <a16:colId xmlns:a16="http://schemas.microsoft.com/office/drawing/2014/main" val="3291323698"/>
                    </a:ext>
                  </a:extLst>
                </a:gridCol>
                <a:gridCol w="628471">
                  <a:extLst>
                    <a:ext uri="{9D8B030D-6E8A-4147-A177-3AD203B41FA5}">
                      <a16:colId xmlns:a16="http://schemas.microsoft.com/office/drawing/2014/main" val="537119216"/>
                    </a:ext>
                  </a:extLst>
                </a:gridCol>
                <a:gridCol w="628471">
                  <a:extLst>
                    <a:ext uri="{9D8B030D-6E8A-4147-A177-3AD203B41FA5}">
                      <a16:colId xmlns:a16="http://schemas.microsoft.com/office/drawing/2014/main" val="4000478127"/>
                    </a:ext>
                  </a:extLst>
                </a:gridCol>
                <a:gridCol w="628471">
                  <a:extLst>
                    <a:ext uri="{9D8B030D-6E8A-4147-A177-3AD203B41FA5}">
                      <a16:colId xmlns:a16="http://schemas.microsoft.com/office/drawing/2014/main" val="2606697417"/>
                    </a:ext>
                  </a:extLst>
                </a:gridCol>
                <a:gridCol w="628471">
                  <a:extLst>
                    <a:ext uri="{9D8B030D-6E8A-4147-A177-3AD203B41FA5}">
                      <a16:colId xmlns:a16="http://schemas.microsoft.com/office/drawing/2014/main" val="2977200552"/>
                    </a:ext>
                  </a:extLst>
                </a:gridCol>
                <a:gridCol w="628471">
                  <a:extLst>
                    <a:ext uri="{9D8B030D-6E8A-4147-A177-3AD203B41FA5}">
                      <a16:colId xmlns:a16="http://schemas.microsoft.com/office/drawing/2014/main" val="3807640126"/>
                    </a:ext>
                  </a:extLst>
                </a:gridCol>
                <a:gridCol w="628471">
                  <a:extLst>
                    <a:ext uri="{9D8B030D-6E8A-4147-A177-3AD203B41FA5}">
                      <a16:colId xmlns:a16="http://schemas.microsoft.com/office/drawing/2014/main" val="882737797"/>
                    </a:ext>
                  </a:extLst>
                </a:gridCol>
                <a:gridCol w="629173">
                  <a:extLst>
                    <a:ext uri="{9D8B030D-6E8A-4147-A177-3AD203B41FA5}">
                      <a16:colId xmlns:a16="http://schemas.microsoft.com/office/drawing/2014/main" val="2740466875"/>
                    </a:ext>
                  </a:extLst>
                </a:gridCol>
                <a:gridCol w="629173">
                  <a:extLst>
                    <a:ext uri="{9D8B030D-6E8A-4147-A177-3AD203B41FA5}">
                      <a16:colId xmlns:a16="http://schemas.microsoft.com/office/drawing/2014/main" val="2916743178"/>
                    </a:ext>
                  </a:extLst>
                </a:gridCol>
              </a:tblGrid>
              <a:tr h="290834">
                <a:tc rowSpan="2">
                  <a:txBody>
                    <a:bodyPr/>
                    <a:lstStyle/>
                    <a:p>
                      <a:pPr>
                        <a:lnSpc>
                          <a:spcPct val="106000"/>
                        </a:lnSpc>
                      </a:pPr>
                      <a:r>
                        <a:rPr lang="en-US" sz="1200" b="1" kern="1200" dirty="0">
                          <a:solidFill>
                            <a:schemeClr val="tx1"/>
                          </a:solidFill>
                          <a:effectLst/>
                          <a:latin typeface="+mn-lt"/>
                          <a:ea typeface="+mn-ea"/>
                          <a:cs typeface="+mn-cs"/>
                        </a:rPr>
                        <a:t>Activities or milestones</a:t>
                      </a:r>
                      <a:endParaRPr lang="da-DK" sz="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60000"/>
                        <a:lumOff val="40000"/>
                      </a:schemeClr>
                    </a:solidFill>
                  </a:tcPr>
                </a:tc>
                <a:tc gridSpan="12">
                  <a:txBody>
                    <a:bodyPr/>
                    <a:lstStyle/>
                    <a:p>
                      <a:pPr algn="ctr">
                        <a:lnSpc>
                          <a:spcPct val="106000"/>
                        </a:lnSpc>
                      </a:pPr>
                      <a:r>
                        <a:rPr lang="en-US" sz="1200" b="1" kern="1200" dirty="0">
                          <a:solidFill>
                            <a:schemeClr val="tx1"/>
                          </a:solidFill>
                          <a:effectLst/>
                          <a:latin typeface="+mn-lt"/>
                          <a:ea typeface="+mn-ea"/>
                          <a:cs typeface="+mn-cs"/>
                        </a:rPr>
                        <a:t>Initials of the people involved</a:t>
                      </a:r>
                      <a:endParaRPr lang="da-DK" sz="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60000"/>
                        <a:lumOff val="40000"/>
                      </a:schemeClr>
                    </a:solidFill>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dirty="0"/>
                    </a:p>
                  </a:txBody>
                  <a:tcPr/>
                </a:tc>
                <a:extLst>
                  <a:ext uri="{0D108BD9-81ED-4DB2-BD59-A6C34878D82A}">
                    <a16:rowId xmlns:a16="http://schemas.microsoft.com/office/drawing/2014/main" val="1636796536"/>
                  </a:ext>
                </a:extLst>
              </a:tr>
              <a:tr h="287066">
                <a:tc vMerge="1">
                  <a:txBody>
                    <a:bodyPr/>
                    <a:lstStyle/>
                    <a:p>
                      <a:endParaRPr lang="da-DK"/>
                    </a:p>
                  </a:txBody>
                  <a:tcPr/>
                </a:tc>
                <a:tc>
                  <a:txBody>
                    <a:bodyPr/>
                    <a:lstStyle/>
                    <a:p>
                      <a:pPr>
                        <a:lnSpc>
                          <a:spcPct val="106000"/>
                        </a:lnSpc>
                      </a:pPr>
                      <a:r>
                        <a:rPr lang="da-DK" sz="900" dirty="0">
                          <a:solidFill>
                            <a:schemeClr val="tx1"/>
                          </a:solidFill>
                          <a:effectLst/>
                        </a:rPr>
                        <a:t> </a:t>
                      </a:r>
                      <a:endParaRPr lang="da-DK" sz="9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60000"/>
                        <a:lumOff val="40000"/>
                      </a:schemeClr>
                    </a:solidFill>
                  </a:tcPr>
                </a:tc>
                <a:tc>
                  <a:txBody>
                    <a:bodyPr/>
                    <a:lstStyle/>
                    <a:p>
                      <a:pPr>
                        <a:lnSpc>
                          <a:spcPct val="106000"/>
                        </a:lnSpc>
                      </a:pPr>
                      <a:r>
                        <a:rPr lang="da-DK" sz="900" dirty="0">
                          <a:solidFill>
                            <a:schemeClr val="tx1"/>
                          </a:solidFill>
                          <a:effectLst/>
                        </a:rPr>
                        <a:t> </a:t>
                      </a:r>
                      <a:endParaRPr lang="da-DK" sz="9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60000"/>
                        <a:lumOff val="40000"/>
                      </a:schemeClr>
                    </a:solidFill>
                  </a:tcPr>
                </a:tc>
                <a:tc>
                  <a:txBody>
                    <a:bodyPr/>
                    <a:lstStyle/>
                    <a:p>
                      <a:pPr>
                        <a:lnSpc>
                          <a:spcPct val="106000"/>
                        </a:lnSpc>
                      </a:pPr>
                      <a:r>
                        <a:rPr lang="da-DK" sz="900" dirty="0">
                          <a:solidFill>
                            <a:schemeClr val="tx1"/>
                          </a:solidFill>
                          <a:effectLst/>
                        </a:rPr>
                        <a:t> </a:t>
                      </a:r>
                      <a:endParaRPr lang="da-DK" sz="9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60000"/>
                        <a:lumOff val="40000"/>
                      </a:schemeClr>
                    </a:solidFill>
                  </a:tcPr>
                </a:tc>
                <a:tc>
                  <a:txBody>
                    <a:bodyPr/>
                    <a:lstStyle/>
                    <a:p>
                      <a:pPr>
                        <a:lnSpc>
                          <a:spcPct val="106000"/>
                        </a:lnSpc>
                      </a:pPr>
                      <a:r>
                        <a:rPr lang="da-DK" sz="900" dirty="0">
                          <a:solidFill>
                            <a:schemeClr val="tx1"/>
                          </a:solidFill>
                          <a:effectLst/>
                        </a:rPr>
                        <a:t> </a:t>
                      </a:r>
                      <a:endParaRPr lang="da-DK" sz="9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60000"/>
                        <a:lumOff val="40000"/>
                      </a:schemeClr>
                    </a:solidFill>
                  </a:tcPr>
                </a:tc>
                <a:tc>
                  <a:txBody>
                    <a:bodyPr/>
                    <a:lstStyle/>
                    <a:p>
                      <a:pPr>
                        <a:lnSpc>
                          <a:spcPct val="106000"/>
                        </a:lnSpc>
                      </a:pPr>
                      <a:r>
                        <a:rPr lang="da-DK" sz="900" dirty="0">
                          <a:solidFill>
                            <a:schemeClr val="tx1"/>
                          </a:solidFill>
                          <a:effectLst/>
                        </a:rPr>
                        <a:t> </a:t>
                      </a:r>
                      <a:endParaRPr lang="da-DK" sz="9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60000"/>
                        <a:lumOff val="40000"/>
                      </a:schemeClr>
                    </a:solidFill>
                  </a:tcPr>
                </a:tc>
                <a:tc>
                  <a:txBody>
                    <a:bodyPr/>
                    <a:lstStyle/>
                    <a:p>
                      <a:pPr>
                        <a:lnSpc>
                          <a:spcPct val="106000"/>
                        </a:lnSpc>
                      </a:pPr>
                      <a:r>
                        <a:rPr lang="da-DK" sz="900" dirty="0">
                          <a:solidFill>
                            <a:schemeClr val="tx1"/>
                          </a:solidFill>
                          <a:effectLst/>
                        </a:rPr>
                        <a:t> </a:t>
                      </a:r>
                      <a:endParaRPr lang="da-DK" sz="9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60000"/>
                        <a:lumOff val="40000"/>
                      </a:schemeClr>
                    </a:solidFill>
                  </a:tcPr>
                </a:tc>
                <a:tc>
                  <a:txBody>
                    <a:bodyPr/>
                    <a:lstStyle/>
                    <a:p>
                      <a:pPr>
                        <a:lnSpc>
                          <a:spcPct val="106000"/>
                        </a:lnSpc>
                      </a:pPr>
                      <a:r>
                        <a:rPr lang="da-DK" sz="900" dirty="0">
                          <a:solidFill>
                            <a:schemeClr val="tx1"/>
                          </a:solidFill>
                          <a:effectLst/>
                        </a:rPr>
                        <a:t> </a:t>
                      </a:r>
                      <a:endParaRPr lang="da-DK" sz="9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60000"/>
                        <a:lumOff val="40000"/>
                      </a:schemeClr>
                    </a:solidFill>
                  </a:tcPr>
                </a:tc>
                <a:tc>
                  <a:txBody>
                    <a:bodyPr/>
                    <a:lstStyle/>
                    <a:p>
                      <a:pPr>
                        <a:lnSpc>
                          <a:spcPct val="106000"/>
                        </a:lnSpc>
                      </a:pPr>
                      <a:r>
                        <a:rPr lang="da-DK" sz="900" dirty="0">
                          <a:solidFill>
                            <a:schemeClr val="tx1"/>
                          </a:solidFill>
                          <a:effectLst/>
                        </a:rPr>
                        <a:t> </a:t>
                      </a:r>
                      <a:endParaRPr lang="da-DK" sz="9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60000"/>
                        <a:lumOff val="40000"/>
                      </a:schemeClr>
                    </a:solidFill>
                  </a:tcPr>
                </a:tc>
                <a:tc>
                  <a:txBody>
                    <a:bodyPr/>
                    <a:lstStyle/>
                    <a:p>
                      <a:pPr>
                        <a:lnSpc>
                          <a:spcPct val="106000"/>
                        </a:lnSpc>
                      </a:pPr>
                      <a:r>
                        <a:rPr lang="da-DK" sz="900" dirty="0">
                          <a:solidFill>
                            <a:schemeClr val="tx1"/>
                          </a:solidFill>
                          <a:effectLst/>
                        </a:rPr>
                        <a:t> </a:t>
                      </a:r>
                      <a:endParaRPr lang="da-DK" sz="9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60000"/>
                        <a:lumOff val="40000"/>
                      </a:schemeClr>
                    </a:solidFill>
                  </a:tcPr>
                </a:tc>
                <a:tc>
                  <a:txBody>
                    <a:bodyPr/>
                    <a:lstStyle/>
                    <a:p>
                      <a:pPr>
                        <a:lnSpc>
                          <a:spcPct val="106000"/>
                        </a:lnSpc>
                      </a:pPr>
                      <a:r>
                        <a:rPr lang="da-DK" sz="900" dirty="0">
                          <a:solidFill>
                            <a:schemeClr val="tx1"/>
                          </a:solidFill>
                          <a:effectLst/>
                        </a:rPr>
                        <a:t> </a:t>
                      </a:r>
                      <a:endParaRPr lang="da-DK" sz="9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60000"/>
                        <a:lumOff val="40000"/>
                      </a:schemeClr>
                    </a:solidFill>
                  </a:tcPr>
                </a:tc>
                <a:tc>
                  <a:txBody>
                    <a:bodyPr/>
                    <a:lstStyle/>
                    <a:p>
                      <a:pPr>
                        <a:lnSpc>
                          <a:spcPct val="106000"/>
                        </a:lnSpc>
                      </a:pPr>
                      <a:r>
                        <a:rPr lang="da-DK" sz="900" dirty="0">
                          <a:solidFill>
                            <a:schemeClr val="tx1"/>
                          </a:solidFill>
                          <a:effectLst/>
                        </a:rPr>
                        <a:t> </a:t>
                      </a:r>
                      <a:endParaRPr lang="da-DK" sz="9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60000"/>
                        <a:lumOff val="40000"/>
                      </a:schemeClr>
                    </a:solidFill>
                  </a:tcPr>
                </a:tc>
                <a:tc>
                  <a:txBody>
                    <a:bodyPr/>
                    <a:lstStyle/>
                    <a:p>
                      <a:pPr>
                        <a:lnSpc>
                          <a:spcPct val="106000"/>
                        </a:lnSpc>
                      </a:pPr>
                      <a:r>
                        <a:rPr lang="da-DK" sz="900" dirty="0">
                          <a:solidFill>
                            <a:schemeClr val="tx1"/>
                          </a:solidFill>
                          <a:effectLst/>
                        </a:rPr>
                        <a:t> </a:t>
                      </a:r>
                      <a:endParaRPr lang="da-DK" sz="9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60000"/>
                        <a:lumOff val="40000"/>
                      </a:schemeClr>
                    </a:solidFill>
                  </a:tcPr>
                </a:tc>
                <a:extLst>
                  <a:ext uri="{0D108BD9-81ED-4DB2-BD59-A6C34878D82A}">
                    <a16:rowId xmlns:a16="http://schemas.microsoft.com/office/drawing/2014/main" val="856363909"/>
                  </a:ext>
                </a:extLst>
              </a:tr>
              <a:tr h="287066">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extLst>
                  <a:ext uri="{0D108BD9-81ED-4DB2-BD59-A6C34878D82A}">
                    <a16:rowId xmlns:a16="http://schemas.microsoft.com/office/drawing/2014/main" val="3108330897"/>
                  </a:ext>
                </a:extLst>
              </a:tr>
              <a:tr h="287066">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extLst>
                  <a:ext uri="{0D108BD9-81ED-4DB2-BD59-A6C34878D82A}">
                    <a16:rowId xmlns:a16="http://schemas.microsoft.com/office/drawing/2014/main" val="2072813414"/>
                  </a:ext>
                </a:extLst>
              </a:tr>
              <a:tr h="287066">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extLst>
                  <a:ext uri="{0D108BD9-81ED-4DB2-BD59-A6C34878D82A}">
                    <a16:rowId xmlns:a16="http://schemas.microsoft.com/office/drawing/2014/main" val="3792667933"/>
                  </a:ext>
                </a:extLst>
              </a:tr>
              <a:tr h="287066">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extLst>
                  <a:ext uri="{0D108BD9-81ED-4DB2-BD59-A6C34878D82A}">
                    <a16:rowId xmlns:a16="http://schemas.microsoft.com/office/drawing/2014/main" val="2564759074"/>
                  </a:ext>
                </a:extLst>
              </a:tr>
              <a:tr h="287066">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extLst>
                  <a:ext uri="{0D108BD9-81ED-4DB2-BD59-A6C34878D82A}">
                    <a16:rowId xmlns:a16="http://schemas.microsoft.com/office/drawing/2014/main" val="755497831"/>
                  </a:ext>
                </a:extLst>
              </a:tr>
              <a:tr h="287066">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extLst>
                  <a:ext uri="{0D108BD9-81ED-4DB2-BD59-A6C34878D82A}">
                    <a16:rowId xmlns:a16="http://schemas.microsoft.com/office/drawing/2014/main" val="2548120081"/>
                  </a:ext>
                </a:extLst>
              </a:tr>
              <a:tr h="287066">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extLst>
                  <a:ext uri="{0D108BD9-81ED-4DB2-BD59-A6C34878D82A}">
                    <a16:rowId xmlns:a16="http://schemas.microsoft.com/office/drawing/2014/main" val="3536659964"/>
                  </a:ext>
                </a:extLst>
              </a:tr>
              <a:tr h="287066">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extLst>
                  <a:ext uri="{0D108BD9-81ED-4DB2-BD59-A6C34878D82A}">
                    <a16:rowId xmlns:a16="http://schemas.microsoft.com/office/drawing/2014/main" val="2536717477"/>
                  </a:ext>
                </a:extLst>
              </a:tr>
              <a:tr h="287066">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extLst>
                  <a:ext uri="{0D108BD9-81ED-4DB2-BD59-A6C34878D82A}">
                    <a16:rowId xmlns:a16="http://schemas.microsoft.com/office/drawing/2014/main" val="779523834"/>
                  </a:ext>
                </a:extLst>
              </a:tr>
              <a:tr h="287066">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extLst>
                  <a:ext uri="{0D108BD9-81ED-4DB2-BD59-A6C34878D82A}">
                    <a16:rowId xmlns:a16="http://schemas.microsoft.com/office/drawing/2014/main" val="3706856901"/>
                  </a:ext>
                </a:extLst>
              </a:tr>
              <a:tr h="287066">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extLst>
                  <a:ext uri="{0D108BD9-81ED-4DB2-BD59-A6C34878D82A}">
                    <a16:rowId xmlns:a16="http://schemas.microsoft.com/office/drawing/2014/main" val="1706886256"/>
                  </a:ext>
                </a:extLst>
              </a:tr>
              <a:tr h="287066">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extLst>
                  <a:ext uri="{0D108BD9-81ED-4DB2-BD59-A6C34878D82A}">
                    <a16:rowId xmlns:a16="http://schemas.microsoft.com/office/drawing/2014/main" val="3284328126"/>
                  </a:ext>
                </a:extLst>
              </a:tr>
              <a:tr h="287066">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extLst>
                  <a:ext uri="{0D108BD9-81ED-4DB2-BD59-A6C34878D82A}">
                    <a16:rowId xmlns:a16="http://schemas.microsoft.com/office/drawing/2014/main" val="3173695327"/>
                  </a:ext>
                </a:extLst>
              </a:tr>
              <a:tr h="287066">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40000"/>
                        <a:lumOff val="60000"/>
                      </a:schemeClr>
                    </a:solidFill>
                  </a:tcPr>
                </a:tc>
                <a:extLst>
                  <a:ext uri="{0D108BD9-81ED-4DB2-BD59-A6C34878D82A}">
                    <a16:rowId xmlns:a16="http://schemas.microsoft.com/office/drawing/2014/main" val="1952470354"/>
                  </a:ext>
                </a:extLst>
              </a:tr>
              <a:tr h="287066">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tc>
                  <a:txBody>
                    <a:bodyPr/>
                    <a:lstStyle/>
                    <a:p>
                      <a:pPr>
                        <a:lnSpc>
                          <a:spcPct val="106000"/>
                        </a:lnSpc>
                      </a:pPr>
                      <a:r>
                        <a:rPr lang="da-DK" sz="900" dirty="0">
                          <a:effectLst/>
                        </a:rPr>
                        <a:t> </a:t>
                      </a:r>
                      <a:endParaRPr lang="da-DK" sz="900" dirty="0">
                        <a:effectLst/>
                        <a:latin typeface="Calibri" panose="020F0502020204030204" pitchFamily="34" charset="0"/>
                        <a:ea typeface="Times New Roman" panose="02020603050405020304" pitchFamily="18" charset="0"/>
                        <a:cs typeface="Calibri" panose="020F0502020204030204" pitchFamily="34" charset="0"/>
                      </a:endParaRPr>
                    </a:p>
                  </a:txBody>
                  <a:tcPr marL="60443" marR="60443" marT="0" marB="0">
                    <a:solidFill>
                      <a:schemeClr val="accent1">
                        <a:lumMod val="20000"/>
                        <a:lumOff val="80000"/>
                      </a:schemeClr>
                    </a:solidFill>
                  </a:tcPr>
                </a:tc>
                <a:extLst>
                  <a:ext uri="{0D108BD9-81ED-4DB2-BD59-A6C34878D82A}">
                    <a16:rowId xmlns:a16="http://schemas.microsoft.com/office/drawing/2014/main" val="63516144"/>
                  </a:ext>
                </a:extLst>
              </a:tr>
            </a:tbl>
          </a:graphicData>
        </a:graphic>
      </p:graphicFrame>
    </p:spTree>
    <p:extLst>
      <p:ext uri="{BB962C8B-B14F-4D97-AF65-F5344CB8AC3E}">
        <p14:creationId xmlns:p14="http://schemas.microsoft.com/office/powerpoint/2010/main" val="3564515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319741" y="466344"/>
            <a:ext cx="9441962" cy="1260345"/>
          </a:xfrm>
          <a:prstGeom prst="rect">
            <a:avLst/>
          </a:prstGeom>
          <a:ln>
            <a:noFill/>
          </a:ln>
        </p:spPr>
        <p:txBody>
          <a:bodyPr wrap="square">
            <a:spAutoFit/>
          </a:bodyPr>
          <a:lstStyle/>
          <a:p>
            <a:pPr>
              <a:lnSpc>
                <a:spcPct val="107000"/>
              </a:lnSpc>
            </a:pPr>
            <a:r>
              <a:rPr lang="da-DK" sz="2400" b="1">
                <a:solidFill>
                  <a:schemeClr val="accent1">
                    <a:lumMod val="50000"/>
                  </a:schemeClr>
                </a:solidFill>
                <a:ea typeface="SimSun" panose="02010600030101010101" pitchFamily="2" charset="-122"/>
              </a:rPr>
              <a:t>Template 2: </a:t>
            </a:r>
            <a:r>
              <a:rPr lang="en-US" sz="2400" b="1" dirty="0">
                <a:solidFill>
                  <a:srgbClr val="002060"/>
                </a:solidFill>
              </a:rPr>
              <a:t>Responsibility Schedule</a:t>
            </a:r>
            <a:endParaRPr lang="da-DK" sz="2400" b="1" dirty="0">
              <a:solidFill>
                <a:srgbClr val="002060"/>
              </a:solidFill>
            </a:endParaRPr>
          </a:p>
          <a:p>
            <a:pPr>
              <a:lnSpc>
                <a:spcPct val="107000"/>
              </a:lnSpc>
            </a:pPr>
            <a:r>
              <a:rPr lang="da-DK" sz="2400" b="1" dirty="0">
                <a:solidFill>
                  <a:schemeClr val="accent1">
                    <a:lumMod val="50000"/>
                  </a:schemeClr>
                </a:solidFill>
                <a:ea typeface="SimSun" panose="02010600030101010101" pitchFamily="2" charset="-122"/>
              </a:rPr>
              <a:t>  </a:t>
            </a:r>
            <a:endParaRPr lang="da-DK" sz="2400" dirty="0">
              <a:solidFill>
                <a:schemeClr val="accent1">
                  <a:lumMod val="50000"/>
                </a:schemeClr>
              </a:solidFill>
              <a:ea typeface="SimSun" panose="02010600030101010101" pitchFamily="2" charset="-122"/>
            </a:endParaRPr>
          </a:p>
          <a:p>
            <a:pPr>
              <a:lnSpc>
                <a:spcPct val="107000"/>
              </a:lnSpc>
              <a:spcAft>
                <a:spcPts val="0"/>
              </a:spcAft>
            </a:pPr>
            <a:r>
              <a:rPr lang="da-DK" sz="2400" b="1" dirty="0">
                <a:solidFill>
                  <a:schemeClr val="accent1">
                    <a:lumMod val="50000"/>
                  </a:schemeClr>
                </a:solidFill>
                <a:ea typeface="SimSun" panose="02010600030101010101" pitchFamily="2" charset="-122"/>
              </a:rPr>
              <a:t>  </a:t>
            </a:r>
            <a:endParaRPr lang="da-DK" sz="2400" dirty="0">
              <a:solidFill>
                <a:schemeClr val="accent1">
                  <a:lumMod val="50000"/>
                </a:schemeClr>
              </a:solidFill>
              <a:ea typeface="SimSun" panose="02010600030101010101" pitchFamily="2" charset="-122"/>
            </a:endParaRPr>
          </a:p>
        </p:txBody>
      </p:sp>
      <p:pic>
        <p:nvPicPr>
          <p:cNvPr id="10" name="Billede 9">
            <a:extLst>
              <a:ext uri="{FF2B5EF4-FFF2-40B4-BE49-F238E27FC236}">
                <a16:creationId xmlns:a16="http://schemas.microsoft.com/office/drawing/2014/main" id="{0DF47714-2BD2-42E3-980D-E46D6DCEC3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1119" y="6296799"/>
            <a:ext cx="2359037" cy="198309"/>
          </a:xfrm>
          <a:prstGeom prst="rect">
            <a:avLst/>
          </a:prstGeom>
          <a:ln>
            <a:noFill/>
          </a:ln>
        </p:spPr>
      </p:pic>
      <p:cxnSp>
        <p:nvCxnSpPr>
          <p:cNvPr id="7" name="Lige forbindelse 6">
            <a:extLst>
              <a:ext uri="{FF2B5EF4-FFF2-40B4-BE49-F238E27FC236}">
                <a16:creationId xmlns:a16="http://schemas.microsoft.com/office/drawing/2014/main" id="{E4B8135A-E247-4EFE-898F-167D25B8812D}"/>
              </a:ext>
            </a:extLst>
          </p:cNvPr>
          <p:cNvCxnSpPr>
            <a:cxnSpLocks/>
          </p:cNvCxnSpPr>
          <p:nvPr/>
        </p:nvCxnSpPr>
        <p:spPr>
          <a:xfrm>
            <a:off x="1441328" y="908720"/>
            <a:ext cx="9428473"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Lige forbindelse 7">
            <a:extLst>
              <a:ext uri="{FF2B5EF4-FFF2-40B4-BE49-F238E27FC236}">
                <a16:creationId xmlns:a16="http://schemas.microsoft.com/office/drawing/2014/main" id="{A71AAAE3-730A-43F4-ADE7-67497BBA7CDB}"/>
              </a:ext>
            </a:extLst>
          </p:cNvPr>
          <p:cNvCxnSpPr/>
          <p:nvPr/>
        </p:nvCxnSpPr>
        <p:spPr>
          <a:xfrm>
            <a:off x="1425426" y="6244884"/>
            <a:ext cx="9361040"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Billede 8">
            <a:extLst>
              <a:ext uri="{FF2B5EF4-FFF2-40B4-BE49-F238E27FC236}">
                <a16:creationId xmlns:a16="http://schemas.microsoft.com/office/drawing/2014/main" id="{D28978A6-7C21-4E11-BDCE-AA4173879B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2367" y="6103570"/>
            <a:ext cx="245867" cy="282629"/>
          </a:xfrm>
          <a:prstGeom prst="rect">
            <a:avLst/>
          </a:prstGeom>
          <a:ln>
            <a:noFill/>
          </a:ln>
        </p:spPr>
      </p:pic>
      <p:graphicFrame>
        <p:nvGraphicFramePr>
          <p:cNvPr id="4" name="Tabel 3">
            <a:extLst>
              <a:ext uri="{FF2B5EF4-FFF2-40B4-BE49-F238E27FC236}">
                <a16:creationId xmlns:a16="http://schemas.microsoft.com/office/drawing/2014/main" id="{DAE5A11A-E2DD-4190-8EE2-5D0F4A165A06}"/>
              </a:ext>
            </a:extLst>
          </p:cNvPr>
          <p:cNvGraphicFramePr>
            <a:graphicFrameLocks noGrp="1"/>
          </p:cNvGraphicFramePr>
          <p:nvPr>
            <p:extLst>
              <p:ext uri="{D42A27DB-BD31-4B8C-83A1-F6EECF244321}">
                <p14:modId xmlns:p14="http://schemas.microsoft.com/office/powerpoint/2010/main" val="1064280605"/>
              </p:ext>
            </p:extLst>
          </p:nvPr>
        </p:nvGraphicFramePr>
        <p:xfrm>
          <a:off x="1441328" y="964972"/>
          <a:ext cx="9436905" cy="4879576"/>
        </p:xfrm>
        <a:graphic>
          <a:graphicData uri="http://schemas.openxmlformats.org/drawingml/2006/table">
            <a:tbl>
              <a:tblPr firstRow="1" firstCol="1" bandRow="1">
                <a:tableStyleId>{5C22544A-7EE6-4342-B048-85BDC9FD1C3A}</a:tableStyleId>
              </a:tblPr>
              <a:tblGrid>
                <a:gridCol w="1887101">
                  <a:extLst>
                    <a:ext uri="{9D8B030D-6E8A-4147-A177-3AD203B41FA5}">
                      <a16:colId xmlns:a16="http://schemas.microsoft.com/office/drawing/2014/main" val="3584930341"/>
                    </a:ext>
                  </a:extLst>
                </a:gridCol>
                <a:gridCol w="629033">
                  <a:extLst>
                    <a:ext uri="{9D8B030D-6E8A-4147-A177-3AD203B41FA5}">
                      <a16:colId xmlns:a16="http://schemas.microsoft.com/office/drawing/2014/main" val="3847830288"/>
                    </a:ext>
                  </a:extLst>
                </a:gridCol>
                <a:gridCol w="629033">
                  <a:extLst>
                    <a:ext uri="{9D8B030D-6E8A-4147-A177-3AD203B41FA5}">
                      <a16:colId xmlns:a16="http://schemas.microsoft.com/office/drawing/2014/main" val="4031595519"/>
                    </a:ext>
                  </a:extLst>
                </a:gridCol>
                <a:gridCol w="629033">
                  <a:extLst>
                    <a:ext uri="{9D8B030D-6E8A-4147-A177-3AD203B41FA5}">
                      <a16:colId xmlns:a16="http://schemas.microsoft.com/office/drawing/2014/main" val="3768690674"/>
                    </a:ext>
                  </a:extLst>
                </a:gridCol>
                <a:gridCol w="629033">
                  <a:extLst>
                    <a:ext uri="{9D8B030D-6E8A-4147-A177-3AD203B41FA5}">
                      <a16:colId xmlns:a16="http://schemas.microsoft.com/office/drawing/2014/main" val="3829411178"/>
                    </a:ext>
                  </a:extLst>
                </a:gridCol>
                <a:gridCol w="629033">
                  <a:extLst>
                    <a:ext uri="{9D8B030D-6E8A-4147-A177-3AD203B41FA5}">
                      <a16:colId xmlns:a16="http://schemas.microsoft.com/office/drawing/2014/main" val="3540989922"/>
                    </a:ext>
                  </a:extLst>
                </a:gridCol>
                <a:gridCol w="629033">
                  <a:extLst>
                    <a:ext uri="{9D8B030D-6E8A-4147-A177-3AD203B41FA5}">
                      <a16:colId xmlns:a16="http://schemas.microsoft.com/office/drawing/2014/main" val="2243998470"/>
                    </a:ext>
                  </a:extLst>
                </a:gridCol>
                <a:gridCol w="629033">
                  <a:extLst>
                    <a:ext uri="{9D8B030D-6E8A-4147-A177-3AD203B41FA5}">
                      <a16:colId xmlns:a16="http://schemas.microsoft.com/office/drawing/2014/main" val="86462263"/>
                    </a:ext>
                  </a:extLst>
                </a:gridCol>
                <a:gridCol w="629033">
                  <a:extLst>
                    <a:ext uri="{9D8B030D-6E8A-4147-A177-3AD203B41FA5}">
                      <a16:colId xmlns:a16="http://schemas.microsoft.com/office/drawing/2014/main" val="3835288433"/>
                    </a:ext>
                  </a:extLst>
                </a:gridCol>
                <a:gridCol w="629033">
                  <a:extLst>
                    <a:ext uri="{9D8B030D-6E8A-4147-A177-3AD203B41FA5}">
                      <a16:colId xmlns:a16="http://schemas.microsoft.com/office/drawing/2014/main" val="370384320"/>
                    </a:ext>
                  </a:extLst>
                </a:gridCol>
                <a:gridCol w="629033">
                  <a:extLst>
                    <a:ext uri="{9D8B030D-6E8A-4147-A177-3AD203B41FA5}">
                      <a16:colId xmlns:a16="http://schemas.microsoft.com/office/drawing/2014/main" val="648610409"/>
                    </a:ext>
                  </a:extLst>
                </a:gridCol>
                <a:gridCol w="629737">
                  <a:extLst>
                    <a:ext uri="{9D8B030D-6E8A-4147-A177-3AD203B41FA5}">
                      <a16:colId xmlns:a16="http://schemas.microsoft.com/office/drawing/2014/main" val="3216648328"/>
                    </a:ext>
                  </a:extLst>
                </a:gridCol>
                <a:gridCol w="629737">
                  <a:extLst>
                    <a:ext uri="{9D8B030D-6E8A-4147-A177-3AD203B41FA5}">
                      <a16:colId xmlns:a16="http://schemas.microsoft.com/office/drawing/2014/main" val="3849230387"/>
                    </a:ext>
                  </a:extLst>
                </a:gridCol>
              </a:tblGrid>
              <a:tr h="367165">
                <a:tc rowSpan="2">
                  <a:txBody>
                    <a:bodyPr/>
                    <a:lstStyle/>
                    <a:p>
                      <a:pPr>
                        <a:lnSpc>
                          <a:spcPct val="106000"/>
                        </a:lnSpc>
                      </a:pPr>
                      <a:r>
                        <a:rPr lang="en-US" sz="1200" b="1" kern="1200" dirty="0">
                          <a:solidFill>
                            <a:schemeClr val="tx1"/>
                          </a:solidFill>
                          <a:effectLst/>
                          <a:latin typeface="+mn-lt"/>
                          <a:ea typeface="+mn-ea"/>
                          <a:cs typeface="+mn-cs"/>
                        </a:rPr>
                        <a:t>Main areas of the project</a:t>
                      </a:r>
                      <a:endParaRPr lang="da-DK" sz="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60000"/>
                        <a:lumOff val="40000"/>
                      </a:schemeClr>
                    </a:solidFill>
                  </a:tcPr>
                </a:tc>
                <a:tc gridSpan="12">
                  <a:txBody>
                    <a:bodyPr/>
                    <a:lstStyle/>
                    <a:p>
                      <a:pPr marL="0" marR="0" lvl="0" indent="0" algn="ctr" defTabSz="914400" rtl="0" eaLnBrk="1" fontAlgn="auto" latinLnBrk="0" hangingPunct="1">
                        <a:lnSpc>
                          <a:spcPct val="106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Initials of the people involved</a:t>
                      </a:r>
                      <a:endParaRPr lang="da-DK" sz="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algn="ctr">
                        <a:lnSpc>
                          <a:spcPct val="106000"/>
                        </a:lnSpc>
                      </a:pPr>
                      <a:endParaRPr lang="da-DK" sz="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60000"/>
                        <a:lumOff val="40000"/>
                      </a:schemeClr>
                    </a:solidFill>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2246992050"/>
                  </a:ext>
                </a:extLst>
              </a:tr>
              <a:tr h="264708">
                <a:tc vMerge="1">
                  <a:txBody>
                    <a:bodyPr/>
                    <a:lstStyle/>
                    <a:p>
                      <a:endParaRPr lang="da-DK"/>
                    </a:p>
                  </a:txBody>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60000"/>
                        <a:lumOff val="4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60000"/>
                        <a:lumOff val="4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60000"/>
                        <a:lumOff val="4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60000"/>
                        <a:lumOff val="4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60000"/>
                        <a:lumOff val="4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60000"/>
                        <a:lumOff val="4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60000"/>
                        <a:lumOff val="4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60000"/>
                        <a:lumOff val="4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60000"/>
                        <a:lumOff val="4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60000"/>
                        <a:lumOff val="4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60000"/>
                        <a:lumOff val="4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60000"/>
                        <a:lumOff val="40000"/>
                      </a:schemeClr>
                    </a:solidFill>
                  </a:tcPr>
                </a:tc>
                <a:extLst>
                  <a:ext uri="{0D108BD9-81ED-4DB2-BD59-A6C34878D82A}">
                    <a16:rowId xmlns:a16="http://schemas.microsoft.com/office/drawing/2014/main" val="3640676034"/>
                  </a:ext>
                </a:extLst>
              </a:tr>
              <a:tr h="264708">
                <a:tc>
                  <a:txBody>
                    <a:bodyPr/>
                    <a:lstStyle/>
                    <a:p>
                      <a:pPr>
                        <a:lnSpc>
                          <a:spcPct val="107000"/>
                        </a:lnSpc>
                        <a:spcAft>
                          <a:spcPts val="800"/>
                        </a:spcAft>
                      </a:pPr>
                      <a:r>
                        <a:rPr lang="en-US" sz="1000" b="0">
                          <a:solidFill>
                            <a:schemeClr val="tx1"/>
                          </a:solidFill>
                          <a:effectLst/>
                          <a:latin typeface="Calibri" panose="020F0502020204030204" pitchFamily="34" charset="0"/>
                          <a:ea typeface="Calibri" panose="020F0502020204030204" pitchFamily="34" charset="0"/>
                          <a:cs typeface="Calibri" panose="020F0502020204030204" pitchFamily="34" charset="0"/>
                        </a:rPr>
                        <a:t>Project objectives</a:t>
                      </a:r>
                      <a:endParaRPr lang="da-DK" sz="1100" b="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extLst>
                  <a:ext uri="{0D108BD9-81ED-4DB2-BD59-A6C34878D82A}">
                    <a16:rowId xmlns:a16="http://schemas.microsoft.com/office/drawing/2014/main" val="2231967604"/>
                  </a:ext>
                </a:extLst>
              </a:tr>
              <a:tr h="264708">
                <a:tc>
                  <a:txBody>
                    <a:bodyPr/>
                    <a:lstStyle/>
                    <a:p>
                      <a:pPr>
                        <a:lnSpc>
                          <a:spcPct val="107000"/>
                        </a:lnSpc>
                        <a:spcAft>
                          <a:spcPts val="800"/>
                        </a:spcAft>
                      </a:pPr>
                      <a:r>
                        <a:rPr lang="en-US" sz="1000" b="0">
                          <a:solidFill>
                            <a:schemeClr val="tx1"/>
                          </a:solidFill>
                          <a:effectLst/>
                          <a:latin typeface="Calibri" panose="020F0502020204030204" pitchFamily="34" charset="0"/>
                          <a:ea typeface="Calibri" panose="020F0502020204030204" pitchFamily="34" charset="0"/>
                          <a:cs typeface="Calibri" panose="020F0502020204030204" pitchFamily="34" charset="0"/>
                        </a:rPr>
                        <a:t>Project plan</a:t>
                      </a:r>
                      <a:endParaRPr lang="da-DK" sz="1100" b="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extLst>
                  <a:ext uri="{0D108BD9-81ED-4DB2-BD59-A6C34878D82A}">
                    <a16:rowId xmlns:a16="http://schemas.microsoft.com/office/drawing/2014/main" val="4118608868"/>
                  </a:ext>
                </a:extLst>
              </a:tr>
              <a:tr h="264708">
                <a:tc>
                  <a:txBody>
                    <a:bodyPr/>
                    <a:lstStyle/>
                    <a:p>
                      <a:pPr>
                        <a:lnSpc>
                          <a:spcPct val="107000"/>
                        </a:lnSpc>
                        <a:spcAft>
                          <a:spcPts val="800"/>
                        </a:spcAft>
                      </a:pPr>
                      <a:r>
                        <a:rPr lang="en-US" sz="1000" b="0">
                          <a:solidFill>
                            <a:schemeClr val="tx1"/>
                          </a:solidFill>
                          <a:effectLst/>
                          <a:latin typeface="Calibri" panose="020F0502020204030204" pitchFamily="34" charset="0"/>
                          <a:ea typeface="Calibri" panose="020F0502020204030204" pitchFamily="34" charset="0"/>
                          <a:cs typeface="Calibri" panose="020F0502020204030204" pitchFamily="34" charset="0"/>
                        </a:rPr>
                        <a:t>Project budget</a:t>
                      </a:r>
                      <a:endParaRPr lang="da-DK" sz="1100" b="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extLst>
                  <a:ext uri="{0D108BD9-81ED-4DB2-BD59-A6C34878D82A}">
                    <a16:rowId xmlns:a16="http://schemas.microsoft.com/office/drawing/2014/main" val="2883590708"/>
                  </a:ext>
                </a:extLst>
              </a:tr>
              <a:tr h="264708">
                <a:tc>
                  <a:txBody>
                    <a:bodyPr/>
                    <a:lstStyle/>
                    <a:p>
                      <a:pPr>
                        <a:lnSpc>
                          <a:spcPct val="107000"/>
                        </a:lnSpc>
                        <a:spcAft>
                          <a:spcPts val="800"/>
                        </a:spcAft>
                      </a:pPr>
                      <a:r>
                        <a:rPr lang="en-US" sz="1000" b="0">
                          <a:solidFill>
                            <a:schemeClr val="tx1"/>
                          </a:solidFill>
                          <a:effectLst/>
                          <a:latin typeface="Calibri" panose="020F0502020204030204" pitchFamily="34" charset="0"/>
                          <a:ea typeface="Calibri" panose="020F0502020204030204" pitchFamily="34" charset="0"/>
                          <a:cs typeface="Calibri" panose="020F0502020204030204" pitchFamily="34" charset="0"/>
                        </a:rPr>
                        <a:t>Milestones</a:t>
                      </a:r>
                      <a:endParaRPr lang="da-DK" sz="1100" b="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extLst>
                  <a:ext uri="{0D108BD9-81ED-4DB2-BD59-A6C34878D82A}">
                    <a16:rowId xmlns:a16="http://schemas.microsoft.com/office/drawing/2014/main" val="2219840733"/>
                  </a:ext>
                </a:extLst>
              </a:tr>
              <a:tr h="264708">
                <a:tc>
                  <a:txBody>
                    <a:bodyPr/>
                    <a:lstStyle/>
                    <a:p>
                      <a:pPr>
                        <a:lnSpc>
                          <a:spcPct val="107000"/>
                        </a:lnSpc>
                        <a:spcAft>
                          <a:spcPts val="800"/>
                        </a:spcAft>
                      </a:pPr>
                      <a:r>
                        <a:rPr lang="en-US" sz="1000" b="0">
                          <a:solidFill>
                            <a:schemeClr val="tx1"/>
                          </a:solidFill>
                          <a:effectLst/>
                          <a:latin typeface="Calibri" panose="020F0502020204030204" pitchFamily="34" charset="0"/>
                          <a:ea typeface="Calibri" panose="020F0502020204030204" pitchFamily="34" charset="0"/>
                          <a:cs typeface="Calibri" panose="020F0502020204030204" pitchFamily="34" charset="0"/>
                        </a:rPr>
                        <a:t>Preparation for SC meetings</a:t>
                      </a:r>
                      <a:endParaRPr lang="da-DK" sz="1100" b="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extLst>
                  <a:ext uri="{0D108BD9-81ED-4DB2-BD59-A6C34878D82A}">
                    <a16:rowId xmlns:a16="http://schemas.microsoft.com/office/drawing/2014/main" val="1718895881"/>
                  </a:ext>
                </a:extLst>
              </a:tr>
              <a:tr h="264708">
                <a:tc>
                  <a:txBody>
                    <a:bodyPr/>
                    <a:lstStyle/>
                    <a:p>
                      <a:pPr>
                        <a:lnSpc>
                          <a:spcPct val="107000"/>
                        </a:lnSpc>
                        <a:spcAft>
                          <a:spcPts val="800"/>
                        </a:spcAft>
                      </a:pPr>
                      <a:r>
                        <a:rPr lang="en-US" sz="1000" b="0">
                          <a:solidFill>
                            <a:schemeClr val="tx1"/>
                          </a:solidFill>
                          <a:effectLst/>
                          <a:latin typeface="Calibri" panose="020F0502020204030204" pitchFamily="34" charset="0"/>
                          <a:ea typeface="Calibri" panose="020F0502020204030204" pitchFamily="34" charset="0"/>
                          <a:cs typeface="Calibri" panose="020F0502020204030204" pitchFamily="34" charset="0"/>
                        </a:rPr>
                        <a:t>Steering committee meetings</a:t>
                      </a:r>
                      <a:endParaRPr lang="da-DK" sz="1100" b="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extLst>
                  <a:ext uri="{0D108BD9-81ED-4DB2-BD59-A6C34878D82A}">
                    <a16:rowId xmlns:a16="http://schemas.microsoft.com/office/drawing/2014/main" val="308211510"/>
                  </a:ext>
                </a:extLst>
              </a:tr>
              <a:tr h="264708">
                <a:tc>
                  <a:txBody>
                    <a:bodyPr/>
                    <a:lstStyle/>
                    <a:p>
                      <a:pPr>
                        <a:lnSpc>
                          <a:spcPct val="107000"/>
                        </a:lnSpc>
                        <a:spcAft>
                          <a:spcPts val="800"/>
                        </a:spcAft>
                      </a:pPr>
                      <a:r>
                        <a:rPr lang="en-US" sz="1000" b="0">
                          <a:solidFill>
                            <a:schemeClr val="tx1"/>
                          </a:solidFill>
                          <a:effectLst/>
                          <a:latin typeface="Calibri" panose="020F0502020204030204" pitchFamily="34" charset="0"/>
                          <a:ea typeface="Calibri" panose="020F0502020204030204" pitchFamily="34" charset="0"/>
                          <a:cs typeface="Calibri" panose="020F0502020204030204" pitchFamily="34" charset="0"/>
                        </a:rPr>
                        <a:t>Minutes from SC meetings</a:t>
                      </a:r>
                      <a:endParaRPr lang="da-DK" sz="1100" b="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extLst>
                  <a:ext uri="{0D108BD9-81ED-4DB2-BD59-A6C34878D82A}">
                    <a16:rowId xmlns:a16="http://schemas.microsoft.com/office/drawing/2014/main" val="1040925551"/>
                  </a:ext>
                </a:extLst>
              </a:tr>
              <a:tr h="264708">
                <a:tc>
                  <a:txBody>
                    <a:bodyPr/>
                    <a:lstStyle/>
                    <a:p>
                      <a:pPr>
                        <a:lnSpc>
                          <a:spcPct val="107000"/>
                        </a:lnSpc>
                        <a:spcAft>
                          <a:spcPts val="800"/>
                        </a:spcAft>
                      </a:pPr>
                      <a:r>
                        <a:rPr lang="en-US" sz="1000" b="0">
                          <a:solidFill>
                            <a:schemeClr val="tx1"/>
                          </a:solidFill>
                          <a:effectLst/>
                          <a:latin typeface="Calibri" panose="020F0502020204030204" pitchFamily="34" charset="0"/>
                          <a:ea typeface="Calibri" panose="020F0502020204030204" pitchFamily="34" charset="0"/>
                          <a:cs typeface="Calibri" panose="020F0502020204030204" pitchFamily="34" charset="0"/>
                        </a:rPr>
                        <a:t>Preparation for hearings</a:t>
                      </a:r>
                      <a:endParaRPr lang="da-DK" sz="1100" b="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extLst>
                  <a:ext uri="{0D108BD9-81ED-4DB2-BD59-A6C34878D82A}">
                    <a16:rowId xmlns:a16="http://schemas.microsoft.com/office/drawing/2014/main" val="669639648"/>
                  </a:ext>
                </a:extLst>
              </a:tr>
              <a:tr h="264708">
                <a:tc>
                  <a:txBody>
                    <a:bodyPr/>
                    <a:lstStyle/>
                    <a:p>
                      <a:pPr>
                        <a:lnSpc>
                          <a:spcPct val="107000"/>
                        </a:lnSpc>
                        <a:spcAft>
                          <a:spcPts val="800"/>
                        </a:spcAft>
                      </a:pPr>
                      <a:r>
                        <a:rPr lang="en-US" sz="1000" b="0">
                          <a:solidFill>
                            <a:schemeClr val="tx1"/>
                          </a:solidFill>
                          <a:effectLst/>
                          <a:latin typeface="Calibri" panose="020F0502020204030204" pitchFamily="34" charset="0"/>
                          <a:ea typeface="Calibri" panose="020F0502020204030204" pitchFamily="34" charset="0"/>
                          <a:cs typeface="Calibri" panose="020F0502020204030204" pitchFamily="34" charset="0"/>
                        </a:rPr>
                        <a:t>Hearings</a:t>
                      </a:r>
                      <a:endParaRPr lang="da-DK" sz="1100" b="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extLst>
                  <a:ext uri="{0D108BD9-81ED-4DB2-BD59-A6C34878D82A}">
                    <a16:rowId xmlns:a16="http://schemas.microsoft.com/office/drawing/2014/main" val="2226693737"/>
                  </a:ext>
                </a:extLst>
              </a:tr>
              <a:tr h="264708">
                <a:tc>
                  <a:txBody>
                    <a:bodyPr/>
                    <a:lstStyle/>
                    <a:p>
                      <a:pPr>
                        <a:lnSpc>
                          <a:spcPct val="107000"/>
                        </a:lnSpc>
                        <a:spcAft>
                          <a:spcPts val="800"/>
                        </a:spcAft>
                      </a:pPr>
                      <a:r>
                        <a:rPr lang="en-US" sz="1000" b="0">
                          <a:solidFill>
                            <a:schemeClr val="tx1"/>
                          </a:solidFill>
                          <a:effectLst/>
                          <a:latin typeface="Calibri" panose="020F0502020204030204" pitchFamily="34" charset="0"/>
                          <a:ea typeface="Calibri" panose="020F0502020204030204" pitchFamily="34" charset="0"/>
                          <a:cs typeface="Calibri" panose="020F0502020204030204" pitchFamily="34" charset="0"/>
                        </a:rPr>
                        <a:t>Minutes of hearings</a:t>
                      </a:r>
                      <a:endParaRPr lang="da-DK" sz="1100" b="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extLst>
                  <a:ext uri="{0D108BD9-81ED-4DB2-BD59-A6C34878D82A}">
                    <a16:rowId xmlns:a16="http://schemas.microsoft.com/office/drawing/2014/main" val="650266178"/>
                  </a:ext>
                </a:extLst>
              </a:tr>
              <a:tr h="264708">
                <a:tc>
                  <a:txBody>
                    <a:bodyPr/>
                    <a:lstStyle/>
                    <a:p>
                      <a:pPr>
                        <a:lnSpc>
                          <a:spcPct val="107000"/>
                        </a:lnSpc>
                        <a:spcAft>
                          <a:spcPts val="800"/>
                        </a:spcAft>
                      </a:pPr>
                      <a:r>
                        <a:rPr lang="en-US" sz="1000" b="0">
                          <a:solidFill>
                            <a:schemeClr val="tx1"/>
                          </a:solidFill>
                          <a:effectLst/>
                          <a:latin typeface="Calibri" panose="020F0502020204030204" pitchFamily="34" charset="0"/>
                          <a:ea typeface="Calibri" panose="020F0502020204030204" pitchFamily="34" charset="0"/>
                          <a:cs typeface="Calibri" panose="020F0502020204030204" pitchFamily="34" charset="0"/>
                        </a:rPr>
                        <a:t>Risk management</a:t>
                      </a:r>
                      <a:endParaRPr lang="da-DK" sz="1100" b="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extLst>
                  <a:ext uri="{0D108BD9-81ED-4DB2-BD59-A6C34878D82A}">
                    <a16:rowId xmlns:a16="http://schemas.microsoft.com/office/drawing/2014/main" val="504597219"/>
                  </a:ext>
                </a:extLst>
              </a:tr>
              <a:tr h="264708">
                <a:tc>
                  <a:txBody>
                    <a:bodyPr/>
                    <a:lstStyle/>
                    <a:p>
                      <a:pPr>
                        <a:lnSpc>
                          <a:spcPct val="107000"/>
                        </a:lnSpc>
                        <a:spcAft>
                          <a:spcPts val="800"/>
                        </a:spcAft>
                      </a:pPr>
                      <a:r>
                        <a:rPr lang="en-US" sz="1000" b="0">
                          <a:solidFill>
                            <a:schemeClr val="tx1"/>
                          </a:solidFill>
                          <a:effectLst/>
                          <a:latin typeface="Calibri" panose="020F0502020204030204" pitchFamily="34" charset="0"/>
                          <a:ea typeface="Calibri" panose="020F0502020204030204" pitchFamily="34" charset="0"/>
                          <a:cs typeface="Calibri" panose="020F0502020204030204" pitchFamily="34" charset="0"/>
                        </a:rPr>
                        <a:t>Communication plan</a:t>
                      </a:r>
                      <a:endParaRPr lang="da-DK" sz="1100" b="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extLst>
                  <a:ext uri="{0D108BD9-81ED-4DB2-BD59-A6C34878D82A}">
                    <a16:rowId xmlns:a16="http://schemas.microsoft.com/office/drawing/2014/main" val="1463408761"/>
                  </a:ext>
                </a:extLst>
              </a:tr>
              <a:tr h="264708">
                <a:tc>
                  <a:txBody>
                    <a:bodyPr/>
                    <a:lstStyle/>
                    <a:p>
                      <a:pPr>
                        <a:lnSpc>
                          <a:spcPct val="107000"/>
                        </a:lnSpc>
                        <a:spcAft>
                          <a:spcPts val="800"/>
                        </a:spcAft>
                      </a:pPr>
                      <a:r>
                        <a:rPr lang="en-US" sz="1000" b="0">
                          <a:solidFill>
                            <a:schemeClr val="tx1"/>
                          </a:solidFill>
                          <a:effectLst/>
                          <a:latin typeface="Calibri" panose="020F0502020204030204" pitchFamily="34" charset="0"/>
                          <a:ea typeface="Calibri" panose="020F0502020204030204" pitchFamily="34" charset="0"/>
                          <a:cs typeface="Calibri" panose="020F0502020204030204" pitchFamily="34" charset="0"/>
                        </a:rPr>
                        <a:t>Stakeholder Management</a:t>
                      </a:r>
                      <a:endParaRPr lang="da-DK" sz="1100" b="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extLst>
                  <a:ext uri="{0D108BD9-81ED-4DB2-BD59-A6C34878D82A}">
                    <a16:rowId xmlns:a16="http://schemas.microsoft.com/office/drawing/2014/main" val="2542033782"/>
                  </a:ext>
                </a:extLst>
              </a:tr>
              <a:tr h="264708">
                <a:tc>
                  <a:txBody>
                    <a:bodyPr/>
                    <a:lstStyle/>
                    <a:p>
                      <a:pPr>
                        <a:lnSpc>
                          <a:spcPct val="107000"/>
                        </a:lnSpc>
                        <a:spcAft>
                          <a:spcPts val="800"/>
                        </a:spcAft>
                      </a:pPr>
                      <a:r>
                        <a:rPr lang="en-US" sz="1000" b="0">
                          <a:solidFill>
                            <a:schemeClr val="tx1"/>
                          </a:solidFill>
                          <a:effectLst/>
                          <a:latin typeface="Calibri" panose="020F0502020204030204" pitchFamily="34" charset="0"/>
                          <a:ea typeface="Calibri" panose="020F0502020204030204" pitchFamily="34" charset="0"/>
                          <a:cs typeface="Calibri" panose="020F0502020204030204" pitchFamily="34" charset="0"/>
                        </a:rPr>
                        <a:t>Change request</a:t>
                      </a:r>
                      <a:endParaRPr lang="da-DK" sz="1100" b="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extLst>
                  <a:ext uri="{0D108BD9-81ED-4DB2-BD59-A6C34878D82A}">
                    <a16:rowId xmlns:a16="http://schemas.microsoft.com/office/drawing/2014/main" val="1198650451"/>
                  </a:ext>
                </a:extLst>
              </a:tr>
              <a:tr h="264708">
                <a:tc>
                  <a:txBody>
                    <a:bodyPr/>
                    <a:lstStyle/>
                    <a:p>
                      <a:pPr>
                        <a:lnSpc>
                          <a:spcPct val="106000"/>
                        </a:lnSpc>
                      </a:pPr>
                      <a:r>
                        <a:rPr lang="da-DK" sz="10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Change management</a:t>
                      </a:r>
                    </a:p>
                  </a:txBody>
                  <a:tcPr marL="68580" marR="68580"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a:solidFill>
                            <a:schemeClr val="tx1"/>
                          </a:solidFill>
                          <a:effectLst/>
                        </a:rPr>
                        <a:t> </a:t>
                      </a:r>
                      <a:endParaRPr lang="da-DK" sz="10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20000"/>
                        <a:lumOff val="80000"/>
                      </a:schemeClr>
                    </a:solidFill>
                  </a:tcPr>
                </a:tc>
                <a:extLst>
                  <a:ext uri="{0D108BD9-81ED-4DB2-BD59-A6C34878D82A}">
                    <a16:rowId xmlns:a16="http://schemas.microsoft.com/office/drawing/2014/main" val="1439000046"/>
                  </a:ext>
                </a:extLst>
              </a:tr>
              <a:tr h="264708">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tc>
                  <a:txBody>
                    <a:bodyPr/>
                    <a:lstStyle/>
                    <a:p>
                      <a:pPr>
                        <a:lnSpc>
                          <a:spcPct val="106000"/>
                        </a:lnSpc>
                      </a:pPr>
                      <a:r>
                        <a:rPr lang="da-DK" sz="1000" dirty="0">
                          <a:solidFill>
                            <a:schemeClr val="tx1"/>
                          </a:solidFill>
                          <a:effectLst/>
                        </a:rPr>
                        <a:t> </a:t>
                      </a:r>
                      <a:endParaRPr lang="da-DK"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7088" marR="57088" marT="0" marB="0">
                    <a:solidFill>
                      <a:schemeClr val="accent1">
                        <a:lumMod val="40000"/>
                        <a:lumOff val="60000"/>
                      </a:schemeClr>
                    </a:solidFill>
                  </a:tcPr>
                </a:tc>
                <a:extLst>
                  <a:ext uri="{0D108BD9-81ED-4DB2-BD59-A6C34878D82A}">
                    <a16:rowId xmlns:a16="http://schemas.microsoft.com/office/drawing/2014/main" val="88568230"/>
                  </a:ext>
                </a:extLst>
              </a:tr>
            </a:tbl>
          </a:graphicData>
        </a:graphic>
      </p:graphicFrame>
      <p:sp>
        <p:nvSpPr>
          <p:cNvPr id="12" name="Rektangel 11">
            <a:extLst>
              <a:ext uri="{FF2B5EF4-FFF2-40B4-BE49-F238E27FC236}">
                <a16:creationId xmlns:a16="http://schemas.microsoft.com/office/drawing/2014/main" id="{00E359E6-BB00-4511-8FED-389B1F7B763C}"/>
              </a:ext>
            </a:extLst>
          </p:cNvPr>
          <p:cNvSpPr/>
          <p:nvPr/>
        </p:nvSpPr>
        <p:spPr>
          <a:xfrm>
            <a:off x="1343387" y="5810899"/>
            <a:ext cx="9526411" cy="446597"/>
          </a:xfrm>
          <a:prstGeom prst="rect">
            <a:avLst/>
          </a:prstGeom>
        </p:spPr>
        <p:txBody>
          <a:bodyPr wrap="square">
            <a:spAutoFit/>
          </a:bodyPr>
          <a:lstStyle/>
          <a:p>
            <a:pPr>
              <a:lnSpc>
                <a:spcPct val="107000"/>
              </a:lnSpc>
              <a:spcAft>
                <a:spcPts val="800"/>
              </a:spcAft>
            </a:pPr>
            <a:r>
              <a:rPr lang="en-US" sz="1100" dirty="0"/>
              <a:t>Note the people involved in the project in the top row, project participants, steering committee members and reference group members etc.                                     Note how each individual should be involved: R = Responsible. P = Performs. I = Informed. A = Approves. C = Must be consulted.</a:t>
            </a:r>
            <a:endParaRPr lang="da-DK" sz="1100" dirty="0"/>
          </a:p>
        </p:txBody>
      </p:sp>
    </p:spTree>
    <p:extLst>
      <p:ext uri="{BB962C8B-B14F-4D97-AF65-F5344CB8AC3E}">
        <p14:creationId xmlns:p14="http://schemas.microsoft.com/office/powerpoint/2010/main" val="1245354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319741" y="466344"/>
            <a:ext cx="9441962" cy="467629"/>
          </a:xfrm>
          <a:prstGeom prst="rect">
            <a:avLst/>
          </a:prstGeom>
          <a:ln>
            <a:noFill/>
          </a:ln>
        </p:spPr>
        <p:txBody>
          <a:bodyPr wrap="square">
            <a:spAutoFit/>
          </a:bodyPr>
          <a:lstStyle/>
          <a:p>
            <a:pPr>
              <a:lnSpc>
                <a:spcPct val="107000"/>
              </a:lnSpc>
              <a:spcAft>
                <a:spcPts val="0"/>
              </a:spcAft>
            </a:pPr>
            <a:r>
              <a:rPr lang="da-DK" sz="2400" b="1" dirty="0">
                <a:solidFill>
                  <a:schemeClr val="accent1">
                    <a:lumMod val="50000"/>
                  </a:schemeClr>
                </a:solidFill>
                <a:ea typeface="SimSun" panose="02010600030101010101" pitchFamily="2" charset="-122"/>
              </a:rPr>
              <a:t>References and links  </a:t>
            </a:r>
            <a:endParaRPr lang="da-DK" sz="2400" dirty="0">
              <a:solidFill>
                <a:schemeClr val="accent1">
                  <a:lumMod val="50000"/>
                </a:schemeClr>
              </a:solidFill>
              <a:ea typeface="SimSun" panose="02010600030101010101" pitchFamily="2" charset="-122"/>
            </a:endParaRPr>
          </a:p>
        </p:txBody>
      </p:sp>
      <p:pic>
        <p:nvPicPr>
          <p:cNvPr id="10" name="Billede 9">
            <a:extLst>
              <a:ext uri="{FF2B5EF4-FFF2-40B4-BE49-F238E27FC236}">
                <a16:creationId xmlns:a16="http://schemas.microsoft.com/office/drawing/2014/main" id="{0DF47714-2BD2-42E3-980D-E46D6DCEC3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1119" y="6296799"/>
            <a:ext cx="2359037" cy="198309"/>
          </a:xfrm>
          <a:prstGeom prst="rect">
            <a:avLst/>
          </a:prstGeom>
          <a:ln>
            <a:noFill/>
          </a:ln>
        </p:spPr>
      </p:pic>
      <p:sp>
        <p:nvSpPr>
          <p:cNvPr id="11" name="Rektangel 10">
            <a:extLst>
              <a:ext uri="{FF2B5EF4-FFF2-40B4-BE49-F238E27FC236}">
                <a16:creationId xmlns:a16="http://schemas.microsoft.com/office/drawing/2014/main" id="{C2B5DF18-D7E1-442B-B797-7509C158A6F7}"/>
              </a:ext>
            </a:extLst>
          </p:cNvPr>
          <p:cNvSpPr/>
          <p:nvPr/>
        </p:nvSpPr>
        <p:spPr>
          <a:xfrm>
            <a:off x="1317629" y="1053204"/>
            <a:ext cx="9441962" cy="4172168"/>
          </a:xfrm>
          <a:prstGeom prst="rect">
            <a:avLst/>
          </a:prstGeom>
          <a:ln>
            <a:noFill/>
          </a:ln>
        </p:spPr>
        <p:txBody>
          <a:bodyPr wrap="square">
            <a:spAutoFit/>
          </a:bodyPr>
          <a:lstStyle/>
          <a:p>
            <a:r>
              <a:rPr lang="en-US" sz="1200" b="1" dirty="0">
                <a:solidFill>
                  <a:srgbClr val="002060"/>
                </a:solidFill>
              </a:rPr>
              <a:t>Connection to other tools</a:t>
            </a:r>
            <a:endParaRPr lang="da-DK" sz="1200" b="1" dirty="0">
              <a:solidFill>
                <a:srgbClr val="002060"/>
              </a:solidFill>
            </a:endParaRPr>
          </a:p>
          <a:p>
            <a:endParaRPr lang="en-US" sz="1200" b="1" dirty="0">
              <a:solidFill>
                <a:srgbClr val="002060"/>
              </a:solidFill>
            </a:endParaRPr>
          </a:p>
          <a:p>
            <a:r>
              <a:rPr lang="en-US" sz="1200" b="1" dirty="0">
                <a:solidFill>
                  <a:srgbClr val="002060"/>
                </a:solidFill>
              </a:rPr>
              <a:t>The project organization:</a:t>
            </a:r>
            <a:r>
              <a:rPr lang="en-US" sz="1200" dirty="0">
                <a:solidFill>
                  <a:srgbClr val="002060"/>
                </a:solidFill>
              </a:rPr>
              <a:t> The organization describes the overall structure and who is placed in the different groups. The responsibility schedule describes the distribution of roles in these groups in more detail.</a:t>
            </a:r>
            <a:endParaRPr lang="da-DK" sz="1200" b="1" dirty="0">
              <a:solidFill>
                <a:srgbClr val="002060"/>
              </a:solidFill>
            </a:endParaRPr>
          </a:p>
          <a:p>
            <a:endParaRPr lang="en-US" sz="1200" b="1" dirty="0">
              <a:solidFill>
                <a:srgbClr val="002060"/>
              </a:solidFill>
            </a:endParaRPr>
          </a:p>
          <a:p>
            <a:r>
              <a:rPr lang="en-US" sz="1200" b="1" dirty="0">
                <a:solidFill>
                  <a:srgbClr val="002060"/>
                </a:solidFill>
              </a:rPr>
              <a:t>The stakeholder analysis:</a:t>
            </a:r>
            <a:r>
              <a:rPr lang="en-US" sz="1200" dirty="0">
                <a:solidFill>
                  <a:srgbClr val="002060"/>
                </a:solidFill>
              </a:rPr>
              <a:t> The analysis describes which stakeholders are important to involve in the development of the project. It will often be some of these target groups that the responsibility schedule describe in more detail.</a:t>
            </a:r>
            <a:endParaRPr lang="da-DK" sz="1200" b="1" dirty="0">
              <a:solidFill>
                <a:srgbClr val="002060"/>
              </a:solidFill>
            </a:endParaRPr>
          </a:p>
          <a:p>
            <a:endParaRPr lang="en-US" sz="1200" b="1" dirty="0">
              <a:solidFill>
                <a:srgbClr val="002060"/>
              </a:solidFill>
            </a:endParaRPr>
          </a:p>
          <a:p>
            <a:r>
              <a:rPr lang="en-US" sz="1200" b="1" dirty="0">
                <a:solidFill>
                  <a:srgbClr val="002060"/>
                </a:solidFill>
              </a:rPr>
              <a:t>Hierarchy of objectives and impact case:</a:t>
            </a:r>
            <a:r>
              <a:rPr lang="en-US" sz="1200" dirty="0">
                <a:solidFill>
                  <a:srgbClr val="002060"/>
                </a:solidFill>
              </a:rPr>
              <a:t> These tools describe the project's deliverables, impacts and define the project's workstreams. The responsibility schedule describes how the individual is involved in these results or activities.</a:t>
            </a:r>
            <a:endParaRPr lang="da-DK" sz="1200" b="1" dirty="0">
              <a:solidFill>
                <a:srgbClr val="002060"/>
              </a:solidFill>
            </a:endParaRPr>
          </a:p>
          <a:p>
            <a:endParaRPr lang="en-US" sz="1200" b="1" dirty="0">
              <a:solidFill>
                <a:srgbClr val="002060"/>
              </a:solidFill>
            </a:endParaRPr>
          </a:p>
          <a:p>
            <a:r>
              <a:rPr lang="en-US" sz="1200" b="1" dirty="0">
                <a:solidFill>
                  <a:srgbClr val="002060"/>
                </a:solidFill>
              </a:rPr>
              <a:t>Milestone plan:</a:t>
            </a:r>
            <a:r>
              <a:rPr lang="en-US" sz="1200" dirty="0">
                <a:solidFill>
                  <a:srgbClr val="002060"/>
                </a:solidFill>
              </a:rPr>
              <a:t> The plan describes which milestones must be delivered, when in the different workstreams. The responsibility schedule describes how each individual is involved in these results or activities.</a:t>
            </a:r>
            <a:endParaRPr lang="da-DK" sz="1200" b="1" dirty="0">
              <a:solidFill>
                <a:srgbClr val="002060"/>
              </a:solidFill>
            </a:endParaRPr>
          </a:p>
          <a:p>
            <a:endParaRPr lang="en-US" sz="1200" b="1" dirty="0">
              <a:solidFill>
                <a:srgbClr val="002060"/>
              </a:solidFill>
            </a:endParaRPr>
          </a:p>
          <a:p>
            <a:r>
              <a:rPr lang="en-US" sz="1200" b="1" dirty="0">
                <a:solidFill>
                  <a:srgbClr val="002060"/>
                </a:solidFill>
              </a:rPr>
              <a:t>Links</a:t>
            </a:r>
            <a:endParaRPr lang="da-DK" sz="1200" b="1" dirty="0">
              <a:solidFill>
                <a:srgbClr val="002060"/>
              </a:solidFill>
            </a:endParaRPr>
          </a:p>
          <a:p>
            <a:endParaRPr lang="en-US" sz="1200" b="1" dirty="0">
              <a:solidFill>
                <a:srgbClr val="002060"/>
              </a:solidFill>
            </a:endParaRPr>
          </a:p>
          <a:p>
            <a:r>
              <a:rPr lang="en-US" sz="1200" b="1" dirty="0">
                <a:solidFill>
                  <a:srgbClr val="002060"/>
                </a:solidFill>
              </a:rPr>
              <a:t>References</a:t>
            </a:r>
          </a:p>
          <a:p>
            <a:endParaRPr lang="da-DK" sz="1200" b="1" dirty="0">
              <a:solidFill>
                <a:srgbClr val="002060"/>
              </a:solidFill>
            </a:endParaRPr>
          </a:p>
          <a:p>
            <a:r>
              <a:rPr lang="en-US" sz="1200" b="1" dirty="0">
                <a:solidFill>
                  <a:srgbClr val="002060"/>
                </a:solidFill>
              </a:rPr>
              <a:t>• The book Power in projects, programs and portfolio,</a:t>
            </a:r>
            <a:r>
              <a:rPr lang="en-US" sz="1200" dirty="0">
                <a:solidFill>
                  <a:srgbClr val="002060"/>
                </a:solidFill>
              </a:rPr>
              <a:t> 1st edition, </a:t>
            </a:r>
            <a:r>
              <a:rPr lang="en-US" sz="1200" dirty="0" err="1">
                <a:solidFill>
                  <a:srgbClr val="002060"/>
                </a:solidFill>
              </a:rPr>
              <a:t>Djoef</a:t>
            </a:r>
            <a:r>
              <a:rPr lang="en-US" sz="1200" dirty="0">
                <a:solidFill>
                  <a:srgbClr val="002060"/>
                </a:solidFill>
              </a:rPr>
              <a:t> </a:t>
            </a:r>
            <a:r>
              <a:rPr lang="en-US" sz="1200" dirty="0" err="1">
                <a:solidFill>
                  <a:srgbClr val="002060"/>
                </a:solidFill>
              </a:rPr>
              <a:t>Publishment</a:t>
            </a:r>
            <a:r>
              <a:rPr lang="en-US" sz="1200" dirty="0">
                <a:solidFill>
                  <a:srgbClr val="002060"/>
                </a:solidFill>
              </a:rPr>
              <a:t> 2015</a:t>
            </a:r>
            <a:endParaRPr lang="da-DK" sz="1200" b="1" dirty="0">
              <a:solidFill>
                <a:srgbClr val="002060"/>
              </a:solidFill>
            </a:endParaRPr>
          </a:p>
          <a:p>
            <a:endParaRPr lang="da-DK" sz="1200" b="1" dirty="0">
              <a:solidFill>
                <a:srgbClr val="002060"/>
              </a:solidFill>
              <a:ea typeface="SimSun" panose="02010600030101010101" pitchFamily="2" charset="-122"/>
            </a:endParaRPr>
          </a:p>
          <a:p>
            <a:pPr>
              <a:lnSpc>
                <a:spcPct val="107000"/>
              </a:lnSpc>
              <a:spcAft>
                <a:spcPts val="0"/>
              </a:spcAft>
            </a:pPr>
            <a:endParaRPr lang="da-DK" sz="1200" b="1" dirty="0">
              <a:solidFill>
                <a:srgbClr val="002060"/>
              </a:solidFill>
              <a:ea typeface="SimSun" panose="02010600030101010101" pitchFamily="2" charset="-122"/>
            </a:endParaRPr>
          </a:p>
          <a:p>
            <a:pPr>
              <a:lnSpc>
                <a:spcPct val="107000"/>
              </a:lnSpc>
              <a:spcAft>
                <a:spcPts val="0"/>
              </a:spcAft>
            </a:pPr>
            <a:endParaRPr lang="da-DK" sz="1200" b="1" dirty="0">
              <a:solidFill>
                <a:srgbClr val="002060"/>
              </a:solidFill>
              <a:ea typeface="SimSun" panose="02010600030101010101" pitchFamily="2" charset="-122"/>
            </a:endParaRPr>
          </a:p>
        </p:txBody>
      </p:sp>
      <p:cxnSp>
        <p:nvCxnSpPr>
          <p:cNvPr id="7" name="Lige forbindelse 6">
            <a:extLst>
              <a:ext uri="{FF2B5EF4-FFF2-40B4-BE49-F238E27FC236}">
                <a16:creationId xmlns:a16="http://schemas.microsoft.com/office/drawing/2014/main" id="{E4B8135A-E247-4EFE-898F-167D25B8812D}"/>
              </a:ext>
            </a:extLst>
          </p:cNvPr>
          <p:cNvCxnSpPr>
            <a:cxnSpLocks/>
          </p:cNvCxnSpPr>
          <p:nvPr/>
        </p:nvCxnSpPr>
        <p:spPr>
          <a:xfrm>
            <a:off x="1441328" y="908720"/>
            <a:ext cx="9428473"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Lige forbindelse 7">
            <a:extLst>
              <a:ext uri="{FF2B5EF4-FFF2-40B4-BE49-F238E27FC236}">
                <a16:creationId xmlns:a16="http://schemas.microsoft.com/office/drawing/2014/main" id="{A71AAAE3-730A-43F4-ADE7-67497BBA7CDB}"/>
              </a:ext>
            </a:extLst>
          </p:cNvPr>
          <p:cNvCxnSpPr/>
          <p:nvPr/>
        </p:nvCxnSpPr>
        <p:spPr>
          <a:xfrm>
            <a:off x="1425426" y="6244884"/>
            <a:ext cx="9361040"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Billede 8">
            <a:extLst>
              <a:ext uri="{FF2B5EF4-FFF2-40B4-BE49-F238E27FC236}">
                <a16:creationId xmlns:a16="http://schemas.microsoft.com/office/drawing/2014/main" id="{D28978A6-7C21-4E11-BDCE-AA4173879B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32367" y="6103570"/>
            <a:ext cx="245867" cy="282629"/>
          </a:xfrm>
          <a:prstGeom prst="rect">
            <a:avLst/>
          </a:prstGeom>
          <a:ln>
            <a:noFill/>
          </a:ln>
        </p:spPr>
      </p:pic>
    </p:spTree>
    <p:extLst>
      <p:ext uri="{BB962C8B-B14F-4D97-AF65-F5344CB8AC3E}">
        <p14:creationId xmlns:p14="http://schemas.microsoft.com/office/powerpoint/2010/main" val="2551173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a:extLst>
              <a:ext uri="{FF2B5EF4-FFF2-40B4-BE49-F238E27FC236}">
                <a16:creationId xmlns:a16="http://schemas.microsoft.com/office/drawing/2014/main" id="{C8769A18-0811-4AE6-9C0A-CC570AB39341}"/>
              </a:ext>
            </a:extLst>
          </p:cNvPr>
          <p:cNvPicPr>
            <a:picLocks noChangeAspect="1"/>
          </p:cNvPicPr>
          <p:nvPr/>
        </p:nvPicPr>
        <p:blipFill rotWithShape="1">
          <a:blip r:embed="rId2">
            <a:extLst>
              <a:ext uri="{28A0092B-C50C-407E-A947-70E740481C1C}">
                <a14:useLocalDpi xmlns:a14="http://schemas.microsoft.com/office/drawing/2010/main" val="0"/>
              </a:ext>
            </a:extLst>
          </a:blip>
          <a:srcRect l="1197" r="39544"/>
          <a:stretch/>
        </p:blipFill>
        <p:spPr>
          <a:xfrm>
            <a:off x="0" y="-1"/>
            <a:ext cx="12217758" cy="6858001"/>
          </a:xfrm>
          <a:prstGeom prst="rect">
            <a:avLst/>
          </a:prstGeom>
        </p:spPr>
      </p:pic>
      <p:sp>
        <p:nvSpPr>
          <p:cNvPr id="9" name="Tekstfelt 8">
            <a:extLst>
              <a:ext uri="{FF2B5EF4-FFF2-40B4-BE49-F238E27FC236}">
                <a16:creationId xmlns:a16="http://schemas.microsoft.com/office/drawing/2014/main" id="{4C2A3ADD-4E0F-48A2-9109-CAA23FAD6335}"/>
              </a:ext>
            </a:extLst>
          </p:cNvPr>
          <p:cNvSpPr txBox="1"/>
          <p:nvPr/>
        </p:nvSpPr>
        <p:spPr>
          <a:xfrm>
            <a:off x="1337904" y="2748851"/>
            <a:ext cx="9475098" cy="4062651"/>
          </a:xfrm>
          <a:prstGeom prst="rect">
            <a:avLst/>
          </a:prstGeom>
          <a:noFill/>
        </p:spPr>
        <p:txBody>
          <a:bodyPr wrap="square" rtlCol="0">
            <a:spAutoFit/>
          </a:bodyPr>
          <a:lstStyle/>
          <a:p>
            <a:r>
              <a:rPr lang="en-US" sz="3200" dirty="0">
                <a:solidFill>
                  <a:schemeClr val="bg1"/>
                </a:solidFill>
              </a:rPr>
              <a:t>Find other tools and other useful knowledge in theories, videos, books or through our e-learning modules</a:t>
            </a:r>
          </a:p>
          <a:p>
            <a:endParaRPr lang="en-US" sz="3200" dirty="0">
              <a:solidFill>
                <a:schemeClr val="bg1"/>
              </a:solidFill>
            </a:endParaRPr>
          </a:p>
          <a:p>
            <a:endParaRPr lang="en-US" sz="3200" dirty="0">
              <a:solidFill>
                <a:schemeClr val="bg1"/>
              </a:solidFill>
            </a:endParaRPr>
          </a:p>
          <a:p>
            <a:endParaRPr lang="en-US" sz="3200" dirty="0">
              <a:solidFill>
                <a:schemeClr val="bg1"/>
              </a:solidFill>
            </a:endParaRPr>
          </a:p>
          <a:p>
            <a:r>
              <a:rPr lang="en-US" sz="3200" dirty="0">
                <a:solidFill>
                  <a:schemeClr val="accent1">
                    <a:lumMod val="60000"/>
                    <a:lumOff val="40000"/>
                  </a:schemeClr>
                </a:solidFill>
              </a:rPr>
              <a:t>Unleash your potential</a:t>
            </a:r>
          </a:p>
          <a:p>
            <a:endParaRPr lang="en-US" sz="6600" dirty="0">
              <a:solidFill>
                <a:schemeClr val="bg1"/>
              </a:solidFill>
            </a:endParaRPr>
          </a:p>
        </p:txBody>
      </p:sp>
      <p:pic>
        <p:nvPicPr>
          <p:cNvPr id="6" name="Billede 5">
            <a:extLst>
              <a:ext uri="{FF2B5EF4-FFF2-40B4-BE49-F238E27FC236}">
                <a16:creationId xmlns:a16="http://schemas.microsoft.com/office/drawing/2014/main" id="{0837A89C-96F3-48CD-ACEC-824A20FD40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34982" y="738228"/>
            <a:ext cx="2531151" cy="610880"/>
          </a:xfrm>
          <a:prstGeom prst="rect">
            <a:avLst/>
          </a:prstGeom>
        </p:spPr>
      </p:pic>
    </p:spTree>
    <p:extLst>
      <p:ext uri="{BB962C8B-B14F-4D97-AF65-F5344CB8AC3E}">
        <p14:creationId xmlns:p14="http://schemas.microsoft.com/office/powerpoint/2010/main" val="1434384228"/>
      </p:ext>
    </p:extLst>
  </p:cSld>
  <p:clrMapOvr>
    <a:masterClrMapping/>
  </p:clrMapOvr>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698</TotalTime>
  <Words>1581</Words>
  <Application>Microsoft Office PowerPoint</Application>
  <PresentationFormat>Widescreen</PresentationFormat>
  <Paragraphs>755</Paragraphs>
  <Slides>9</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9</vt:i4>
      </vt:variant>
    </vt:vector>
  </HeadingPairs>
  <TitlesOfParts>
    <vt:vector size="13" baseType="lpstr">
      <vt:lpstr>Arial</vt:lpstr>
      <vt:lpstr>Calibri</vt:lpstr>
      <vt:lpstr>Calibri Light</vt:lpstr>
      <vt:lpstr>Office-tema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John Ryding Olsson</dc:creator>
  <cp:lastModifiedBy>John Ryding Olsson</cp:lastModifiedBy>
  <cp:revision>97</cp:revision>
  <dcterms:created xsi:type="dcterms:W3CDTF">2018-07-25T07:58:36Z</dcterms:created>
  <dcterms:modified xsi:type="dcterms:W3CDTF">2019-05-15T16:17:45Z</dcterms:modified>
</cp:coreProperties>
</file>